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8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4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45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66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840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5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765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74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888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49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0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3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6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75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60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42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7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64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D394975-570E-4774-B5CC-1288412DF970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D9EAB0-035E-4CC2-881A-AA8D600091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044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jpeg"/><Relationship Id="rId7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ACC9BE-64EB-4A03-AC8D-D761C467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618"/>
            <a:ext cx="9175719" cy="68103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53320-E255-4BBC-A0EE-CB92B2790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520042"/>
            <a:ext cx="9440034" cy="2291937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ru-RU" sz="4900" b="1" i="0" dirty="0">
                <a:solidFill>
                  <a:schemeClr val="tx1"/>
                </a:solidFill>
                <a:effectLst/>
                <a:latin typeface="+mn-lt"/>
              </a:rPr>
              <a:t>Визуализация внимания, сердце трансформера </a:t>
            </a:r>
            <a:br>
              <a:rPr lang="ru-RU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07B74-6D3C-495A-B908-07C8F964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287045"/>
            <a:ext cx="9440034" cy="1049867"/>
          </a:xfrm>
        </p:spPr>
        <p:txBody>
          <a:bodyPr/>
          <a:lstStyle/>
          <a:p>
            <a:r>
              <a:rPr lang="ru-RU" b="1" i="0" dirty="0">
                <a:effectLst/>
                <a:latin typeface="Roboto" panose="02000000000000000000" pitchFamily="2" charset="0"/>
              </a:rPr>
              <a:t>Глава 6</a:t>
            </a:r>
            <a:r>
              <a:rPr lang="en-US" b="1" dirty="0">
                <a:effectLst/>
                <a:latin typeface="Roboto" panose="02000000000000000000" pitchFamily="2" charset="0"/>
              </a:rPr>
              <a:t>.</a:t>
            </a:r>
            <a:r>
              <a:rPr lang="ru-RU" b="1" i="0" dirty="0">
                <a:effectLst/>
                <a:latin typeface="Roboto" panose="02000000000000000000" pitchFamily="2" charset="0"/>
              </a:rPr>
              <a:t> Глубокое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57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21C80-E7A7-49D8-9202-CF8B72C4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6688AC-F4BC-4AF1-962C-0BB418442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1272008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другого примера рассмотрим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слова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tower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(башня). Одно из измерений может означать, что объект высокий. 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3A1B4C6-5F10-4A13-BE45-EB9685D0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732450"/>
            <a:ext cx="5064665" cy="1696550"/>
          </a:xfrm>
        </p:spPr>
        <p:txBody>
          <a:bodyPr>
            <a:normAutofit/>
          </a:bodyPr>
          <a:lstStyle/>
          <a:p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если перед словом башня написано слово Эйфелева,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Eiffel Tower</a:t>
            </a:r>
            <a:r>
              <a:rPr lang="tt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 механизм внимания захочет обновить вектор </a:t>
            </a:r>
            <a:r>
              <a:rPr lang="ru-RU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слова башня так, чтобы он коррелировал с векторами для Парижа, Франции, а также для вещей, сделанных из стали.</a:t>
            </a:r>
          </a:p>
          <a:p>
            <a:pPr marL="36900" indent="0">
              <a:buNone/>
            </a:pPr>
            <a:endParaRPr lang="ru-RU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8BC89F-A4A5-4802-9A0C-3AE400F28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r="31383" b="-233"/>
          <a:stretch/>
        </p:blipFill>
        <p:spPr bwMode="auto">
          <a:xfrm>
            <a:off x="913795" y="3156856"/>
            <a:ext cx="4502357" cy="3410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8CEF6DB-7ADA-4CA6-9594-D7E98FEA4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r="28702" b="-141"/>
          <a:stretch/>
        </p:blipFill>
        <p:spPr bwMode="auto">
          <a:xfrm>
            <a:off x="6434430" y="3156855"/>
            <a:ext cx="4601587" cy="3410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01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8A902EA-5E3D-47AA-A4F2-86FA6451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D80A848-135F-4423-8E4A-266528D18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1041563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раньше идет слово «миниатюрный», то вектор уже не должен относиться к высоким объектам.</a:t>
            </a:r>
          </a:p>
          <a:p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D6B85F3-F8BE-454E-BB59-618AB03F41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80" y="2774012"/>
            <a:ext cx="5065712" cy="3474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7">
            <a:extLst>
              <a:ext uri="{FF2B5EF4-FFF2-40B4-BE49-F238E27FC236}">
                <a16:creationId xmlns:a16="http://schemas.microsoft.com/office/drawing/2014/main" id="{80509443-A3CD-4EC6-914D-75F56D25136B}"/>
              </a:ext>
            </a:extLst>
          </p:cNvPr>
          <p:cNvSpPr txBox="1">
            <a:spLocks/>
          </p:cNvSpPr>
          <p:nvPr/>
        </p:nvSpPr>
        <p:spPr>
          <a:xfrm>
            <a:off x="6090676" y="1729615"/>
            <a:ext cx="5060497" cy="1041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более общем смысле, блок внимания позволяет модели перемещать информацию, закодированную в одном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другой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даже если слова далеко находятся друг от друга к тексте.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ED29CB3-B294-4249-9CD3-1D43465E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30" y="2771178"/>
            <a:ext cx="3852389" cy="3474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9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B7D69-F324-44DD-AFA9-B2F992C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9C9FA-65CF-46DC-AE98-36FD46D46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10353762" cy="1165130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прошлой главе мы видели, что после того, как все векторы проходят через сеть для предсказания следующего слова, используется только последний вектор в последовательности.</a:t>
            </a:r>
          </a:p>
          <a:p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A8C24CE-BA2A-4CB2-96B3-AD6138D72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" t="10635" r="14377" b="18331"/>
          <a:stretch/>
        </p:blipFill>
        <p:spPr bwMode="auto">
          <a:xfrm>
            <a:off x="1270658" y="2553194"/>
            <a:ext cx="9690267" cy="4115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BE7C3E-3BFF-4013-928F-449C439D0450}"/>
              </a:ext>
            </a:extLst>
          </p:cNvPr>
          <p:cNvSpPr/>
          <p:nvPr/>
        </p:nvSpPr>
        <p:spPr>
          <a:xfrm>
            <a:off x="9136554" y="4453247"/>
            <a:ext cx="779342" cy="2370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A6E4F-2E2B-443B-9326-7DF75587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37B3E9-644A-49A0-B52F-626926D6BD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примера – если у нас есть очень длинный текст книги-детектива, а в самом конце фраза: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«Следовательно, преступник это…»,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то модель по идее должна точно предсказать следующее слово.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этом последний вектор здесь – вектор для слова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сначала начинал свою жизнь просто с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далее в блоках внимания этот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 обновлен таким образом, чтобы содержать намного больше информации из контекста.</a:t>
            </a:r>
          </a:p>
          <a:p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BB1052-A2DA-48D9-A38C-628DACD70A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9" r="14034" b="24973"/>
          <a:stretch/>
        </p:blipFill>
        <p:spPr bwMode="auto">
          <a:xfrm>
            <a:off x="6727809" y="1887425"/>
            <a:ext cx="4817491" cy="23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9846272-C305-475C-9467-F41B1706D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87043"/>
              </p:ext>
            </p:extLst>
          </p:nvPr>
        </p:nvGraphicFramePr>
        <p:xfrm>
          <a:off x="9258794" y="4565429"/>
          <a:ext cx="609600" cy="2270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8325620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2.2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18882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-6.2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10523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5.1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7474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-8.3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49915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26291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85583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-3.2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89588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-7.6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15163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-1.3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03711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3.2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69510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ru-RU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32026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-8.0</a:t>
                      </a:r>
                      <a:endParaRPr lang="ru-RU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73569113"/>
                  </a:ext>
                </a:extLst>
              </a:tr>
            </a:tbl>
          </a:graphicData>
        </a:graphic>
      </p:graphicFrame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DBCF214-D0D5-4F2B-AAF2-3C990F82A97D}"/>
              </a:ext>
            </a:extLst>
          </p:cNvPr>
          <p:cNvCxnSpPr>
            <a:endCxn id="6" idx="0"/>
          </p:cNvCxnSpPr>
          <p:nvPr/>
        </p:nvCxnSpPr>
        <p:spPr>
          <a:xfrm>
            <a:off x="9563594" y="4144488"/>
            <a:ext cx="0" cy="420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07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6E36B-F932-4523-9E89-13256D7E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6473"/>
            <a:ext cx="10353762" cy="970450"/>
          </a:xfrm>
        </p:spPr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727547-2BDF-4714-A053-1A3A5D4A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66636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Давайте рассмотрим более простой пример. 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0DBDA-8835-4A1F-9D95-B30D8F5C4890}"/>
              </a:ext>
            </a:extLst>
          </p:cNvPr>
          <p:cNvSpPr txBox="1"/>
          <p:nvPr/>
        </p:nvSpPr>
        <p:spPr>
          <a:xfrm>
            <a:off x="1258784" y="2398816"/>
            <a:ext cx="5391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fluffy blue creature roamed the verdant forest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A2CCD4-21FB-4693-B05A-65D3FB633015}"/>
              </a:ext>
            </a:extLst>
          </p:cNvPr>
          <p:cNvSpPr/>
          <p:nvPr/>
        </p:nvSpPr>
        <p:spPr>
          <a:xfrm>
            <a:off x="1555668" y="2398816"/>
            <a:ext cx="558140" cy="3562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02E401-BECE-478F-8AF0-D34B7B5F6E6D}"/>
              </a:ext>
            </a:extLst>
          </p:cNvPr>
          <p:cNvSpPr/>
          <p:nvPr/>
        </p:nvSpPr>
        <p:spPr>
          <a:xfrm>
            <a:off x="2113808" y="2398816"/>
            <a:ext cx="439387" cy="3562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7800A8-9148-4D39-8704-D9B8D74F4B2B}"/>
              </a:ext>
            </a:extLst>
          </p:cNvPr>
          <p:cNvSpPr/>
          <p:nvPr/>
        </p:nvSpPr>
        <p:spPr>
          <a:xfrm>
            <a:off x="4560125" y="2464130"/>
            <a:ext cx="843147" cy="2256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F5D6585-5028-41E5-9BC7-C4A0EFB36F02}"/>
              </a:ext>
            </a:extLst>
          </p:cNvPr>
          <p:cNvSpPr/>
          <p:nvPr/>
        </p:nvSpPr>
        <p:spPr>
          <a:xfrm>
            <a:off x="2671948" y="2398816"/>
            <a:ext cx="724394" cy="35625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4E774259-735B-43F2-B787-5A01229FF639}"/>
              </a:ext>
            </a:extLst>
          </p:cNvPr>
          <p:cNvCxnSpPr>
            <a:stCxn id="6" idx="0"/>
            <a:endCxn id="9" idx="0"/>
          </p:cNvCxnSpPr>
          <p:nvPr/>
        </p:nvCxnSpPr>
        <p:spPr>
          <a:xfrm rot="5400000" flipH="1" flipV="1">
            <a:off x="2434441" y="1799113"/>
            <a:ext cx="12700" cy="119940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F8454A08-4634-4E2B-B998-2D4654D90F60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2616160" y="1974480"/>
            <a:ext cx="141679" cy="7069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369906E-190B-4AFA-9912-7E7BBE655594}"/>
              </a:ext>
            </a:extLst>
          </p:cNvPr>
          <p:cNvSpPr/>
          <p:nvPr/>
        </p:nvSpPr>
        <p:spPr>
          <a:xfrm>
            <a:off x="5403272" y="2464130"/>
            <a:ext cx="571020" cy="2256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18227F3F-D10C-4CC7-B703-498962B580C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5335240" y="2110589"/>
            <a:ext cx="12700" cy="70708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2">
            <a:extLst>
              <a:ext uri="{FF2B5EF4-FFF2-40B4-BE49-F238E27FC236}">
                <a16:creationId xmlns:a16="http://schemas.microsoft.com/office/drawing/2014/main" id="{592FC008-920B-4D91-97CB-65CA7FCE038B}"/>
              </a:ext>
            </a:extLst>
          </p:cNvPr>
          <p:cNvSpPr txBox="1">
            <a:spLocks/>
          </p:cNvSpPr>
          <p:nvPr/>
        </p:nvSpPr>
        <p:spPr>
          <a:xfrm>
            <a:off x="7144987" y="3185392"/>
            <a:ext cx="3788229" cy="33815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пока предположим, что единственный тип обновления – это как прилагательные обновляют значения для существительных. Это будет называться одной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головой внимания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позже увидим, что блок внимания состоит из множества разных голов, работающих параллельно.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7034E5D-0739-4FA6-9063-89749820C3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r="16050" b="6528"/>
          <a:stretch/>
        </p:blipFill>
        <p:spPr bwMode="auto">
          <a:xfrm>
            <a:off x="1258784" y="3185392"/>
            <a:ext cx="4845134" cy="314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AF38AC-6661-4224-82AC-B54594F329B3}"/>
              </a:ext>
            </a:extLst>
          </p:cNvPr>
          <p:cNvSpPr txBox="1"/>
          <p:nvPr/>
        </p:nvSpPr>
        <p:spPr>
          <a:xfrm>
            <a:off x="6567055" y="2453082"/>
            <a:ext cx="5225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Пушистое голубое существо бродило по зеленеющему лесу</a:t>
            </a:r>
          </a:p>
        </p:txBody>
      </p:sp>
    </p:spTree>
    <p:extLst>
      <p:ext uri="{BB962C8B-B14F-4D97-AF65-F5344CB8AC3E}">
        <p14:creationId xmlns:p14="http://schemas.microsoft.com/office/powerpoint/2010/main" val="40669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DBA815-D298-49A9-8E7D-0EF87B80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B0141CF-C890-4F61-8ECC-F235D028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9310"/>
            <a:ext cx="10353762" cy="1450138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Опять же, начальный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каждого слова – это некоторый вектор, который сначала кодирует только значение этого конкретного слова, без контекста. Но на самом деле, это совсем не так. Они также кодируют позицию слова. Так что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содержит информацию не только о самом слове, но и о том, где оно находится в контексте. </a:t>
            </a:r>
          </a:p>
          <a:p>
            <a:endParaRPr lang="ru-RU" dirty="0"/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46B705DC-34FB-4164-93D7-CF0AF6FBD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70702"/>
              </p:ext>
            </p:extLst>
          </p:nvPr>
        </p:nvGraphicFramePr>
        <p:xfrm>
          <a:off x="1425039" y="3593788"/>
          <a:ext cx="7279576" cy="3078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09947">
                  <a:extLst>
                    <a:ext uri="{9D8B030D-6E8A-4147-A177-3AD203B41FA5}">
                      <a16:colId xmlns:a16="http://schemas.microsoft.com/office/drawing/2014/main" val="4244447500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3931688393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3137298534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492111924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651291905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1957038689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3652682157"/>
                    </a:ext>
                  </a:extLst>
                </a:gridCol>
                <a:gridCol w="909947">
                  <a:extLst>
                    <a:ext uri="{9D8B030D-6E8A-4147-A177-3AD203B41FA5}">
                      <a16:colId xmlns:a16="http://schemas.microsoft.com/office/drawing/2014/main" val="3883937608"/>
                    </a:ext>
                  </a:extLst>
                </a:gridCol>
              </a:tblGrid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fluffy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blue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creature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roamed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verdant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forest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7888467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309654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37689869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253589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0694125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0677734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7907341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00284855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7955689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7855310"/>
                  </a:ext>
                </a:extLst>
              </a:tr>
              <a:tr h="279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1.2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07098526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441576-7740-4D66-925F-32117F34019A}"/>
              </a:ext>
            </a:extLst>
          </p:cNvPr>
          <p:cNvSpPr/>
          <p:nvPr/>
        </p:nvSpPr>
        <p:spPr>
          <a:xfrm>
            <a:off x="1531917" y="3370533"/>
            <a:ext cx="760021" cy="49282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54F537-266C-4802-9824-A28764ECFDC7}"/>
              </a:ext>
            </a:extLst>
          </p:cNvPr>
          <p:cNvSpPr/>
          <p:nvPr/>
        </p:nvSpPr>
        <p:spPr>
          <a:xfrm>
            <a:off x="2398816" y="3370533"/>
            <a:ext cx="760021" cy="4928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DC6253-0D60-4EC5-973B-EE39DBBE5613}"/>
              </a:ext>
            </a:extLst>
          </p:cNvPr>
          <p:cNvSpPr/>
          <p:nvPr/>
        </p:nvSpPr>
        <p:spPr>
          <a:xfrm>
            <a:off x="3307278" y="3370533"/>
            <a:ext cx="760021" cy="4928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E436CA-E699-4D87-9963-38F2B6E64104}"/>
              </a:ext>
            </a:extLst>
          </p:cNvPr>
          <p:cNvSpPr/>
          <p:nvPr/>
        </p:nvSpPr>
        <p:spPr>
          <a:xfrm>
            <a:off x="4189021" y="3375341"/>
            <a:ext cx="760021" cy="492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2E6908-DC9F-4DEE-B15E-9D1778A4A573}"/>
              </a:ext>
            </a:extLst>
          </p:cNvPr>
          <p:cNvSpPr/>
          <p:nvPr/>
        </p:nvSpPr>
        <p:spPr>
          <a:xfrm>
            <a:off x="5064827" y="3387217"/>
            <a:ext cx="942109" cy="492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1D1E835-C3FB-4666-9BFC-8C9B85F3EADD}"/>
              </a:ext>
            </a:extLst>
          </p:cNvPr>
          <p:cNvSpPr/>
          <p:nvPr/>
        </p:nvSpPr>
        <p:spPr>
          <a:xfrm>
            <a:off x="6090676" y="3387217"/>
            <a:ext cx="666384" cy="492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C20F1DA-226E-4463-93B4-2783077CC9AB}"/>
              </a:ext>
            </a:extLst>
          </p:cNvPr>
          <p:cNvSpPr/>
          <p:nvPr/>
        </p:nvSpPr>
        <p:spPr>
          <a:xfrm>
            <a:off x="6875813" y="3389966"/>
            <a:ext cx="961902" cy="4928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7D5317-20D9-4357-B859-043FB2A31700}"/>
              </a:ext>
            </a:extLst>
          </p:cNvPr>
          <p:cNvSpPr/>
          <p:nvPr/>
        </p:nvSpPr>
        <p:spPr>
          <a:xfrm>
            <a:off x="7926779" y="3387217"/>
            <a:ext cx="748147" cy="492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29A96-EB77-4804-A561-C2A7F15B02CF}"/>
              </a:ext>
            </a:extLst>
          </p:cNvPr>
          <p:cNvSpPr txBox="1"/>
          <p:nvPr/>
        </p:nvSpPr>
        <p:spPr>
          <a:xfrm>
            <a:off x="237506" y="4971020"/>
            <a:ext cx="9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2,457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6" name="Левая фигурная скобка 25">
            <a:extLst>
              <a:ext uri="{FF2B5EF4-FFF2-40B4-BE49-F238E27FC236}">
                <a16:creationId xmlns:a16="http://schemas.microsoft.com/office/drawing/2014/main" id="{3900DE99-C844-407E-96A3-906C7F1C12F0}"/>
              </a:ext>
            </a:extLst>
          </p:cNvPr>
          <p:cNvSpPr/>
          <p:nvPr/>
        </p:nvSpPr>
        <p:spPr>
          <a:xfrm>
            <a:off x="913795" y="4039507"/>
            <a:ext cx="511244" cy="26016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BD8A1BD6-0A56-4B0B-BF92-8CD8ED0F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56" y="2856192"/>
            <a:ext cx="558139" cy="44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cture background">
            <a:extLst>
              <a:ext uri="{FF2B5EF4-FFF2-40B4-BE49-F238E27FC236}">
                <a16:creationId xmlns:a16="http://schemas.microsoft.com/office/drawing/2014/main" id="{946BD143-82C9-4227-9CE2-AF0EE561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97" y="2916601"/>
            <a:ext cx="554182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icture background">
            <a:extLst>
              <a:ext uri="{FF2B5EF4-FFF2-40B4-BE49-F238E27FC236}">
                <a16:creationId xmlns:a16="http://schemas.microsoft.com/office/drawing/2014/main" id="{9F9F71B5-4356-4C4B-B743-2CBB733A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61" y="2730407"/>
            <a:ext cx="558139" cy="6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Picture background">
            <a:extLst>
              <a:ext uri="{FF2B5EF4-FFF2-40B4-BE49-F238E27FC236}">
                <a16:creationId xmlns:a16="http://schemas.microsoft.com/office/drawing/2014/main" id="{FAF53706-9A5B-4ADA-BB54-C034B574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57" y="2781220"/>
            <a:ext cx="491837" cy="4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110D76-9B73-4092-9DB3-E60EFBFD74A6}"/>
              </a:ext>
            </a:extLst>
          </p:cNvPr>
          <p:cNvSpPr txBox="1"/>
          <p:nvPr/>
        </p:nvSpPr>
        <p:spPr>
          <a:xfrm>
            <a:off x="1698171" y="2916601"/>
            <a:ext cx="3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CEED83-44E2-4B54-AAD5-CE99DDF37763}"/>
              </a:ext>
            </a:extLst>
          </p:cNvPr>
          <p:cNvSpPr txBox="1"/>
          <p:nvPr/>
        </p:nvSpPr>
        <p:spPr>
          <a:xfrm>
            <a:off x="5267694" y="2916601"/>
            <a:ext cx="55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E38BE3-6331-4D9C-A05C-65CEA2E1573A}"/>
              </a:ext>
            </a:extLst>
          </p:cNvPr>
          <p:cNvSpPr txBox="1"/>
          <p:nvPr/>
        </p:nvSpPr>
        <p:spPr>
          <a:xfrm>
            <a:off x="6213759" y="2903725"/>
            <a:ext cx="4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EBEB1C-9B84-4EBC-916B-D74B2D025838}"/>
              </a:ext>
            </a:extLst>
          </p:cNvPr>
          <p:cNvSpPr txBox="1"/>
          <p:nvPr/>
        </p:nvSpPr>
        <p:spPr>
          <a:xfrm>
            <a:off x="264374" y="2893633"/>
            <a:ext cx="10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</a:t>
            </a:r>
            <a:endParaRPr lang="ru-RU" dirty="0"/>
          </a:p>
        </p:txBody>
      </p:sp>
      <p:pic>
        <p:nvPicPr>
          <p:cNvPr id="37" name="Picture 4" descr="Picture background">
            <a:extLst>
              <a:ext uri="{FF2B5EF4-FFF2-40B4-BE49-F238E27FC236}">
                <a16:creationId xmlns:a16="http://schemas.microsoft.com/office/drawing/2014/main" id="{3AC46C69-2C68-4BEC-A754-FB322CFE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426" y="2818991"/>
            <a:ext cx="680852" cy="4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94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86CE5-F2B9-40B9-9860-8D6C355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6473"/>
            <a:ext cx="10353762" cy="970450"/>
          </a:xfrm>
        </p:spPr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BBF06C-847E-4F9F-AAAB-7767F06E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Давайте обозначит эти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буквой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итоге мы хотим получить новый набор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котором существительные впитали бы в себя информацию о соответствующих прилагательных.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8B75ADB-F276-411C-8D17-330D05CDD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24635"/>
              </p:ext>
            </p:extLst>
          </p:nvPr>
        </p:nvGraphicFramePr>
        <p:xfrm>
          <a:off x="1389413" y="3025074"/>
          <a:ext cx="6230584" cy="12737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8823">
                  <a:extLst>
                    <a:ext uri="{9D8B030D-6E8A-4147-A177-3AD203B41FA5}">
                      <a16:colId xmlns:a16="http://schemas.microsoft.com/office/drawing/2014/main" val="3856556011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3547318550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3963539899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741028774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2354934378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2973132503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1635951695"/>
                    </a:ext>
                  </a:extLst>
                </a:gridCol>
                <a:gridCol w="778823">
                  <a:extLst>
                    <a:ext uri="{9D8B030D-6E8A-4147-A177-3AD203B41FA5}">
                      <a16:colId xmlns:a16="http://schemas.microsoft.com/office/drawing/2014/main" val="1797557679"/>
                    </a:ext>
                  </a:extLst>
                </a:gridCol>
              </a:tblGrid>
              <a:tr h="5050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fluffy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creature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roamed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the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verdant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4765186"/>
                  </a:ext>
                </a:extLst>
              </a:tr>
              <a:tr h="256240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524223"/>
                  </a:ext>
                </a:extLst>
              </a:tr>
              <a:tr h="256240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25059335"/>
                  </a:ext>
                </a:extLst>
              </a:tr>
              <a:tr h="256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7106551"/>
                  </a:ext>
                </a:extLst>
              </a:tr>
            </a:tbl>
          </a:graphicData>
        </a:graphic>
      </p:graphicFrame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1FAF1E7A-52CB-445C-92B4-AFB02636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50" y="2801818"/>
            <a:ext cx="558139" cy="44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icture background">
            <a:extLst>
              <a:ext uri="{FF2B5EF4-FFF2-40B4-BE49-F238E27FC236}">
                <a16:creationId xmlns:a16="http://schemas.microsoft.com/office/drawing/2014/main" id="{E0BDFD6B-76CA-41A0-B6F2-C498E8DD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2851891"/>
            <a:ext cx="554182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icture background">
            <a:extLst>
              <a:ext uri="{FF2B5EF4-FFF2-40B4-BE49-F238E27FC236}">
                <a16:creationId xmlns:a16="http://schemas.microsoft.com/office/drawing/2014/main" id="{BD3C489C-3B67-4FB1-AD98-464A08C1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74" y="2601685"/>
            <a:ext cx="558139" cy="6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Picture background">
            <a:extLst>
              <a:ext uri="{FF2B5EF4-FFF2-40B4-BE49-F238E27FC236}">
                <a16:creationId xmlns:a16="http://schemas.microsoft.com/office/drawing/2014/main" id="{CC813640-A273-4327-8442-239DC653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368" y="2702956"/>
            <a:ext cx="491837" cy="4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icture background">
            <a:extLst>
              <a:ext uri="{FF2B5EF4-FFF2-40B4-BE49-F238E27FC236}">
                <a16:creationId xmlns:a16="http://schemas.microsoft.com/office/drawing/2014/main" id="{3F3DF0E7-FDE1-409B-9815-8C2BC9E8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69" y="5502604"/>
            <a:ext cx="748147" cy="4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05E5BDD-105F-4858-A622-CF5604A7F488}"/>
              </a:ext>
            </a:extLst>
          </p:cNvPr>
          <p:cNvCxnSpPr/>
          <p:nvPr/>
        </p:nvCxnSpPr>
        <p:spPr>
          <a:xfrm>
            <a:off x="1728849" y="3761824"/>
            <a:ext cx="0" cy="24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D3039F6-A90D-4957-BFB2-9FC78E37523C}"/>
              </a:ext>
            </a:extLst>
          </p:cNvPr>
          <p:cNvCxnSpPr/>
          <p:nvPr/>
        </p:nvCxnSpPr>
        <p:spPr>
          <a:xfrm>
            <a:off x="2541319" y="3761824"/>
            <a:ext cx="0" cy="24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D279AED-9F31-41CA-830C-D6A1FCD1C86F}"/>
              </a:ext>
            </a:extLst>
          </p:cNvPr>
          <p:cNvCxnSpPr/>
          <p:nvPr/>
        </p:nvCxnSpPr>
        <p:spPr>
          <a:xfrm>
            <a:off x="3416135" y="3708288"/>
            <a:ext cx="0" cy="314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5238003-B417-4170-AB42-8AAED8933BB1}"/>
              </a:ext>
            </a:extLst>
          </p:cNvPr>
          <p:cNvCxnSpPr/>
          <p:nvPr/>
        </p:nvCxnSpPr>
        <p:spPr>
          <a:xfrm>
            <a:off x="4073236" y="3661971"/>
            <a:ext cx="0" cy="34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0CC0916E-F747-426E-8414-49AAFE3F1B18}"/>
              </a:ext>
            </a:extLst>
          </p:cNvPr>
          <p:cNvCxnSpPr/>
          <p:nvPr/>
        </p:nvCxnSpPr>
        <p:spPr>
          <a:xfrm>
            <a:off x="4857008" y="3661971"/>
            <a:ext cx="0" cy="34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734F79D-232B-49B0-8AD4-C7E470B6F12C}"/>
              </a:ext>
            </a:extLst>
          </p:cNvPr>
          <p:cNvCxnSpPr/>
          <p:nvPr/>
        </p:nvCxnSpPr>
        <p:spPr>
          <a:xfrm>
            <a:off x="5652655" y="3708288"/>
            <a:ext cx="0" cy="314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078FBCE2-7E42-46C6-A9EF-597CC27738BC}"/>
              </a:ext>
            </a:extLst>
          </p:cNvPr>
          <p:cNvCxnSpPr/>
          <p:nvPr/>
        </p:nvCxnSpPr>
        <p:spPr>
          <a:xfrm>
            <a:off x="6423286" y="3661971"/>
            <a:ext cx="0" cy="34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58D2EA4-7345-46CF-8DCE-CD6B2FDCC47A}"/>
              </a:ext>
            </a:extLst>
          </p:cNvPr>
          <p:cNvCxnSpPr/>
          <p:nvPr/>
        </p:nvCxnSpPr>
        <p:spPr>
          <a:xfrm>
            <a:off x="7160821" y="3661971"/>
            <a:ext cx="83127" cy="34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5ED17BD3-5D79-41B8-904E-E2AE76537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36883"/>
              </p:ext>
            </p:extLst>
          </p:nvPr>
        </p:nvGraphicFramePr>
        <p:xfrm>
          <a:off x="1451373" y="5118444"/>
          <a:ext cx="6168624" cy="5161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1078">
                  <a:extLst>
                    <a:ext uri="{9D8B030D-6E8A-4147-A177-3AD203B41FA5}">
                      <a16:colId xmlns:a16="http://schemas.microsoft.com/office/drawing/2014/main" val="1981733780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3682453595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3901177400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500388947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1928532631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4195131997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973911168"/>
                    </a:ext>
                  </a:extLst>
                </a:gridCol>
                <a:gridCol w="771078">
                  <a:extLst>
                    <a:ext uri="{9D8B030D-6E8A-4147-A177-3AD203B41FA5}">
                      <a16:colId xmlns:a16="http://schemas.microsoft.com/office/drawing/2014/main" val="1395124400"/>
                    </a:ext>
                  </a:extLst>
                </a:gridCol>
              </a:tblGrid>
              <a:tr h="25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E'8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3388354"/>
                  </a:ext>
                </a:extLst>
              </a:tr>
              <a:tr h="25809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6427585"/>
                  </a:ext>
                </a:extLst>
              </a:tr>
            </a:tbl>
          </a:graphicData>
        </a:graphic>
      </p:graphicFrame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8A94EDF-B4D6-40D6-97D8-9A275959BEDD}"/>
              </a:ext>
            </a:extLst>
          </p:cNvPr>
          <p:cNvCxnSpPr/>
          <p:nvPr/>
        </p:nvCxnSpPr>
        <p:spPr>
          <a:xfrm>
            <a:off x="2541319" y="4393870"/>
            <a:ext cx="1436915" cy="593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32540C6-CE67-4E12-A6D7-194250D88880}"/>
              </a:ext>
            </a:extLst>
          </p:cNvPr>
          <p:cNvCxnSpPr/>
          <p:nvPr/>
        </p:nvCxnSpPr>
        <p:spPr>
          <a:xfrm>
            <a:off x="4073236" y="4393870"/>
            <a:ext cx="0" cy="593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5E29DAA-A4C2-4AEA-B67E-350EE978496A}"/>
              </a:ext>
            </a:extLst>
          </p:cNvPr>
          <p:cNvCxnSpPr/>
          <p:nvPr/>
        </p:nvCxnSpPr>
        <p:spPr>
          <a:xfrm>
            <a:off x="3416135" y="4393870"/>
            <a:ext cx="657101" cy="593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5D50E77C-B9E6-4201-AAC5-7B4DCDBD69E7}"/>
              </a:ext>
            </a:extLst>
          </p:cNvPr>
          <p:cNvCxnSpPr/>
          <p:nvPr/>
        </p:nvCxnSpPr>
        <p:spPr>
          <a:xfrm>
            <a:off x="6423286" y="4346369"/>
            <a:ext cx="546838" cy="6412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D6C1D228-D535-4F90-BEAD-7FC11BBB5761}"/>
              </a:ext>
            </a:extLst>
          </p:cNvPr>
          <p:cNvCxnSpPr/>
          <p:nvPr/>
        </p:nvCxnSpPr>
        <p:spPr>
          <a:xfrm>
            <a:off x="7202384" y="4393870"/>
            <a:ext cx="0" cy="593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BD82B472-251D-47DD-9713-F5067E30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4685" y="5597429"/>
            <a:ext cx="786710" cy="4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icture background">
            <a:extLst>
              <a:ext uri="{FF2B5EF4-FFF2-40B4-BE49-F238E27FC236}">
                <a16:creationId xmlns:a16="http://schemas.microsoft.com/office/drawing/2014/main" id="{CA16AB6F-725B-4777-B898-98083601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58" y="2757741"/>
            <a:ext cx="680852" cy="4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Объект 2">
            <a:extLst>
              <a:ext uri="{FF2B5EF4-FFF2-40B4-BE49-F238E27FC236}">
                <a16:creationId xmlns:a16="http://schemas.microsoft.com/office/drawing/2014/main" id="{74A5E847-ABB9-45CA-8DA6-59CFF292AAC4}"/>
              </a:ext>
            </a:extLst>
          </p:cNvPr>
          <p:cNvSpPr txBox="1">
            <a:spLocks/>
          </p:cNvSpPr>
          <p:nvPr/>
        </p:nvSpPr>
        <p:spPr>
          <a:xfrm>
            <a:off x="7954946" y="2757741"/>
            <a:ext cx="3788229" cy="33815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машинном обучении большинство вычислений выглядит как матрично-векторные произведения, где матрицы содержат настраиваемые веса. И сразу оговоримся, что этот пример с существительными и прилагательными – это лишь упрощенная иллюстрация того, как может работать механизм внимания.</a:t>
            </a:r>
          </a:p>
        </p:txBody>
      </p:sp>
    </p:spTree>
    <p:extLst>
      <p:ext uri="{BB962C8B-B14F-4D97-AF65-F5344CB8AC3E}">
        <p14:creationId xmlns:p14="http://schemas.microsoft.com/office/powerpoint/2010/main" val="391264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744DD-9E73-4F04-8C1A-1AA10D3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8FBB5-C344-49AA-BF0D-DD994F88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70" y="1732449"/>
            <a:ext cx="10353762" cy="405875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Истинное поведение этого механизма гораздо сложнее интерпретировать, потому что в нем участвует огромное количество параметров для минимизации некоторой функции стоимости. Но для начала будет полезно разобрать упрощенный пример, чтобы увидеть все более наглядно.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Итак каждое существительное задает вопрос: «Есть ли рядом со мной прилагательное?»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этот вопрос слова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и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отвечают: «Да, я прилагательное, и нахожусь на такой-то позиции в тексте». Этот вопрос кодируется в виде еще одного вектора, который мы назовем вектором запросов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Однако этот вектор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имеет гораздо меньшую размерность, например 128.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F2253B9-EF7E-4B65-AA0A-DE19AC29A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78446"/>
              </p:ext>
            </p:extLst>
          </p:nvPr>
        </p:nvGraphicFramePr>
        <p:xfrm>
          <a:off x="1472540" y="5342350"/>
          <a:ext cx="6519552" cy="89769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4944">
                  <a:extLst>
                    <a:ext uri="{9D8B030D-6E8A-4147-A177-3AD203B41FA5}">
                      <a16:colId xmlns:a16="http://schemas.microsoft.com/office/drawing/2014/main" val="516774359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2912792975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1709690250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2336851587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2089807389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3544739437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2818346183"/>
                    </a:ext>
                  </a:extLst>
                </a:gridCol>
                <a:gridCol w="814944">
                  <a:extLst>
                    <a:ext uri="{9D8B030D-6E8A-4147-A177-3AD203B41FA5}">
                      <a16:colId xmlns:a16="http://schemas.microsoft.com/office/drawing/2014/main" val="387658328"/>
                    </a:ext>
                  </a:extLst>
                </a:gridCol>
              </a:tblGrid>
              <a:tr h="299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fluffy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blue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creature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roamed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verdant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forest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276805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14904753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Е1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1678076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8617D6-0DC4-4DB6-BFA0-25A12AE1721F}"/>
              </a:ext>
            </a:extLst>
          </p:cNvPr>
          <p:cNvSpPr/>
          <p:nvPr/>
        </p:nvSpPr>
        <p:spPr>
          <a:xfrm>
            <a:off x="2256312" y="5342350"/>
            <a:ext cx="843148" cy="3800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2DEA66-0C61-47F7-A38A-635224742640}"/>
              </a:ext>
            </a:extLst>
          </p:cNvPr>
          <p:cNvSpPr/>
          <p:nvPr/>
        </p:nvSpPr>
        <p:spPr>
          <a:xfrm>
            <a:off x="3206338" y="5342350"/>
            <a:ext cx="676894" cy="3800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2C33FA-FE7F-4540-B8E5-0749E38BDE8C}"/>
              </a:ext>
            </a:extLst>
          </p:cNvPr>
          <p:cNvSpPr/>
          <p:nvPr/>
        </p:nvSpPr>
        <p:spPr>
          <a:xfrm>
            <a:off x="3978234" y="5342350"/>
            <a:ext cx="795647" cy="380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89B18889-3E21-4117-91D0-A0FB90D5B9D9}"/>
              </a:ext>
            </a:extLst>
          </p:cNvPr>
          <p:cNvSpPr/>
          <p:nvPr/>
        </p:nvSpPr>
        <p:spPr>
          <a:xfrm>
            <a:off x="4251366" y="4655128"/>
            <a:ext cx="1844634" cy="618384"/>
          </a:xfrm>
          <a:prstGeom prst="wedgeRoundRect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Есть ли рядом прилагательное?</a:t>
            </a:r>
          </a:p>
        </p:txBody>
      </p:sp>
      <p:sp>
        <p:nvSpPr>
          <p:cNvPr id="9" name="Облачко с текстом: прямоугольное со скругленными углами 8">
            <a:extLst>
              <a:ext uri="{FF2B5EF4-FFF2-40B4-BE49-F238E27FC236}">
                <a16:creationId xmlns:a16="http://schemas.microsoft.com/office/drawing/2014/main" id="{1707FB97-F12C-492C-8FFA-0914EA623858}"/>
              </a:ext>
            </a:extLst>
          </p:cNvPr>
          <p:cNvSpPr/>
          <p:nvPr/>
        </p:nvSpPr>
        <p:spPr>
          <a:xfrm>
            <a:off x="3206338" y="4750130"/>
            <a:ext cx="676894" cy="523381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</a:t>
            </a: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0404A0AD-AFCE-4A0A-A7D9-4F55E2676DB4}"/>
              </a:ext>
            </a:extLst>
          </p:cNvPr>
          <p:cNvSpPr/>
          <p:nvPr/>
        </p:nvSpPr>
        <p:spPr>
          <a:xfrm>
            <a:off x="2386940" y="4750130"/>
            <a:ext cx="593766" cy="523381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08D3D901-ED1A-4C39-860E-259B3B040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773334"/>
              </p:ext>
            </p:extLst>
          </p:nvPr>
        </p:nvGraphicFramePr>
        <p:xfrm>
          <a:off x="9769434" y="4655127"/>
          <a:ext cx="1167740" cy="16862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7740">
                  <a:extLst>
                    <a:ext uri="{9D8B030D-6E8A-4147-A177-3AD203B41FA5}">
                      <a16:colId xmlns:a16="http://schemas.microsoft.com/office/drawing/2014/main" val="4035562367"/>
                    </a:ext>
                  </a:extLst>
                </a:gridCol>
              </a:tblGrid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5945079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3216193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0.8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9474221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505418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720762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532050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9.5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149910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1598BA-5D17-49F8-BE48-251EE229284C}"/>
              </a:ext>
            </a:extLst>
          </p:cNvPr>
          <p:cNvSpPr/>
          <p:nvPr/>
        </p:nvSpPr>
        <p:spPr>
          <a:xfrm>
            <a:off x="9334005" y="4500748"/>
            <a:ext cx="1219201" cy="1995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0B827C38-1607-432C-B012-A247474886B4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346369" y="6308887"/>
            <a:ext cx="5597237" cy="186916"/>
          </a:xfrm>
          <a:prstGeom prst="bentConnector4">
            <a:avLst>
              <a:gd name="adj1" fmla="val 0"/>
              <a:gd name="adj2" fmla="val 2223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AD1DB9A0-D088-4DEC-A792-AED37A8F2C20}"/>
              </a:ext>
            </a:extLst>
          </p:cNvPr>
          <p:cNvSpPr/>
          <p:nvPr/>
        </p:nvSpPr>
        <p:spPr>
          <a:xfrm>
            <a:off x="10782795" y="4500748"/>
            <a:ext cx="534993" cy="19950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8CFAC4-1659-4F4A-97DD-D79A26DDEF38}"/>
              </a:ext>
            </a:extLst>
          </p:cNvPr>
          <p:cNvSpPr txBox="1"/>
          <p:nvPr/>
        </p:nvSpPr>
        <p:spPr>
          <a:xfrm>
            <a:off x="9452759" y="4066710"/>
            <a:ext cx="198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91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A8688-1D74-4CCE-B179-EE902EF2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3346"/>
            <a:ext cx="10353762" cy="970450"/>
          </a:xfrm>
        </p:spPr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49BD1FD-C33D-4F1A-9263-721F07F34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625131"/>
              </p:ext>
            </p:extLst>
          </p:nvPr>
        </p:nvGraphicFramePr>
        <p:xfrm>
          <a:off x="913795" y="3135086"/>
          <a:ext cx="6199524" cy="27573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16627">
                  <a:extLst>
                    <a:ext uri="{9D8B030D-6E8A-4147-A177-3AD203B41FA5}">
                      <a16:colId xmlns:a16="http://schemas.microsoft.com/office/drawing/2014/main" val="301421550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3753724597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2983993870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2273231517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3916529656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3549336437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1870329985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1022797421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3788049291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595832496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3101942451"/>
                    </a:ext>
                  </a:extLst>
                </a:gridCol>
                <a:gridCol w="516627">
                  <a:extLst>
                    <a:ext uri="{9D8B030D-6E8A-4147-A177-3AD203B41FA5}">
                      <a16:colId xmlns:a16="http://schemas.microsoft.com/office/drawing/2014/main" val="2092830877"/>
                    </a:ext>
                  </a:extLst>
                </a:gridCol>
              </a:tblGrid>
              <a:tr h="29600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-3/2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9.1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-5.3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2.6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-4.1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3342632"/>
                  </a:ext>
                </a:extLst>
              </a:tr>
              <a:tr h="29600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-9.6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-3.0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-7.0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9.5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-0.4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-0.1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2.8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-2.6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-7.2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6.4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0.2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6852526"/>
                  </a:ext>
                </a:extLst>
              </a:tr>
              <a:tr h="429385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-5.5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9.1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-3.3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-1.8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4989050"/>
                  </a:ext>
                </a:extLst>
              </a:tr>
              <a:tr h="429385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-9.7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-7.0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3.4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-5.0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-1.6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0479546"/>
                  </a:ext>
                </a:extLst>
              </a:tr>
              <a:tr h="429385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-3.9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-4.7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0.9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3.6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3.9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-4.3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-6.3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4876579"/>
                  </a:ext>
                </a:extLst>
              </a:tr>
              <a:tr h="429385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1074823"/>
                  </a:ext>
                </a:extLst>
              </a:tr>
              <a:tr h="429385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-9.0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5.9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0.4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1.5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9.1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2.9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-9.2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-1.4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0.7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0137507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FF716B9-D391-4411-B6D5-1DA9FEA9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45271"/>
              </p:ext>
            </p:extLst>
          </p:nvPr>
        </p:nvGraphicFramePr>
        <p:xfrm>
          <a:off x="7893132" y="2704109"/>
          <a:ext cx="609600" cy="3438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00552602"/>
                    </a:ext>
                  </a:extLst>
                </a:gridCol>
              </a:tblGrid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2.9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4573030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2.4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6389443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1.0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2229822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630260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9003742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6.6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6537379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7.8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3533569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2.8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98769995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5.8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81823799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0.6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532870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…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0914536"/>
                  </a:ext>
                </a:extLst>
              </a:tr>
              <a:tr h="28657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9.7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9935331"/>
                  </a:ext>
                </a:extLst>
              </a:tr>
            </a:tbl>
          </a:graphicData>
        </a:graphic>
      </p:graphicFrame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88591C9F-5A46-473B-9562-38BD61E431E9}"/>
              </a:ext>
            </a:extLst>
          </p:cNvPr>
          <p:cNvSpPr/>
          <p:nvPr/>
        </p:nvSpPr>
        <p:spPr>
          <a:xfrm>
            <a:off x="7623958" y="2704109"/>
            <a:ext cx="878774" cy="362741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Двойные круглые скобки 8">
            <a:extLst>
              <a:ext uri="{FF2B5EF4-FFF2-40B4-BE49-F238E27FC236}">
                <a16:creationId xmlns:a16="http://schemas.microsoft.com/office/drawing/2014/main" id="{DC093FFB-C973-44C8-B2C6-56E142967BD0}"/>
              </a:ext>
            </a:extLst>
          </p:cNvPr>
          <p:cNvSpPr/>
          <p:nvPr/>
        </p:nvSpPr>
        <p:spPr>
          <a:xfrm>
            <a:off x="653143" y="3004456"/>
            <a:ext cx="6745184" cy="313855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36ABB45A-2B26-4E78-A556-96CA424C4F50}"/>
              </a:ext>
            </a:extLst>
          </p:cNvPr>
          <p:cNvSpPr/>
          <p:nvPr/>
        </p:nvSpPr>
        <p:spPr>
          <a:xfrm rot="5400000">
            <a:off x="3772393" y="3536868"/>
            <a:ext cx="387929" cy="53676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A9ACDC-0B2C-49A5-A5CA-231A6ABA0DBD}"/>
                  </a:ext>
                </a:extLst>
              </p:cNvPr>
              <p:cNvSpPr txBox="1"/>
              <p:nvPr/>
            </p:nvSpPr>
            <p:spPr>
              <a:xfrm>
                <a:off x="3087583" y="6273637"/>
                <a:ext cx="878774" cy="512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A9ACDC-0B2C-49A5-A5CA-231A6ABA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583" y="6273637"/>
                <a:ext cx="878774" cy="512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594D9-864F-49FE-8274-79CEB8AAE081}"/>
                  </a:ext>
                </a:extLst>
              </p:cNvPr>
              <p:cNvSpPr txBox="1"/>
              <p:nvPr/>
            </p:nvSpPr>
            <p:spPr>
              <a:xfrm>
                <a:off x="7479974" y="2130422"/>
                <a:ext cx="975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594D9-864F-49FE-8274-79CEB8AA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974" y="2130422"/>
                <a:ext cx="9752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Равно 13">
            <a:extLst>
              <a:ext uri="{FF2B5EF4-FFF2-40B4-BE49-F238E27FC236}">
                <a16:creationId xmlns:a16="http://schemas.microsoft.com/office/drawing/2014/main" id="{E1B041C1-1BFC-43D9-A222-65BD70D84AAF}"/>
              </a:ext>
            </a:extLst>
          </p:cNvPr>
          <p:cNvSpPr/>
          <p:nvPr/>
        </p:nvSpPr>
        <p:spPr>
          <a:xfrm>
            <a:off x="8763990" y="3811979"/>
            <a:ext cx="700644" cy="51063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DEF63AD7-0C4C-4014-A420-59BA9B4D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4229"/>
              </p:ext>
            </p:extLst>
          </p:nvPr>
        </p:nvGraphicFramePr>
        <p:xfrm>
          <a:off x="9995065" y="2751611"/>
          <a:ext cx="609600" cy="33913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284163387"/>
                    </a:ext>
                  </a:extLst>
                </a:gridCol>
              </a:tblGrid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310.6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7865561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-95.2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8046285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-2.1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1706648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-152.0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569530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-123.2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4095286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2759187"/>
                  </a:ext>
                </a:extLst>
              </a:tr>
              <a:tr h="48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-12.7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3919762"/>
                  </a:ext>
                </a:extLst>
              </a:tr>
            </a:tbl>
          </a:graphicData>
        </a:graphic>
      </p:graphicFrame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A88BF41D-9AA3-4DFA-A060-B7DD5372CB3D}"/>
              </a:ext>
            </a:extLst>
          </p:cNvPr>
          <p:cNvSpPr/>
          <p:nvPr/>
        </p:nvSpPr>
        <p:spPr>
          <a:xfrm>
            <a:off x="9654639" y="2704109"/>
            <a:ext cx="1353787" cy="362741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E6F95-E69F-4E4C-95AD-A81C377B73E8}"/>
                  </a:ext>
                </a:extLst>
              </p:cNvPr>
              <p:cNvSpPr txBox="1"/>
              <p:nvPr/>
            </p:nvSpPr>
            <p:spPr>
              <a:xfrm>
                <a:off x="9001993" y="2130422"/>
                <a:ext cx="25383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E6F95-E69F-4E4C-95AD-A81C377B7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993" y="2130422"/>
                <a:ext cx="2538351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7ED00D-FF68-44F3-886B-8FC224CA527D}"/>
                  </a:ext>
                </a:extLst>
              </p:cNvPr>
              <p:cNvSpPr txBox="1"/>
              <p:nvPr/>
            </p:nvSpPr>
            <p:spPr>
              <a:xfrm>
                <a:off x="651656" y="1210824"/>
                <a:ext cx="1087779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Для</a:t>
                </a:r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вычисления этого вектора мы возьмем некоторую матрицу, обозначим ее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t-RU" sz="1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ru-RU" sz="1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умножим на ее </a:t>
                </a:r>
                <a:r>
                  <a:rPr lang="ru-RU" sz="14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эмбеддинг</a:t>
                </a:r>
                <a:r>
                  <a:rPr lang="ru-RU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Обозначим более кратко – вектор буквой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400" dirty="0"/>
                  <a:t> A</a:t>
                </a:r>
                <a:r>
                  <a:rPr lang="ru-RU" sz="1400" dirty="0"/>
                  <a:t> если рядом со стрелкой написана матрица, то это означает умножение вектора на эту матрицу, чтобы получить новый вектор.</a:t>
                </a:r>
                <a:r>
                  <a:rPr lang="en-US" sz="1400" dirty="0"/>
                  <a:t> </a:t>
                </a:r>
                <a:r>
                  <a:rPr lang="ru-RU" sz="1400" dirty="0"/>
                  <a:t>Здесь мы умножаем каждый </a:t>
                </a:r>
                <a:r>
                  <a:rPr lang="ru-RU" sz="1400" dirty="0" err="1"/>
                  <a:t>эмбеддинг</a:t>
                </a:r>
                <a:r>
                  <a:rPr lang="ru-RU" sz="1400" dirty="0"/>
                  <a:t> в контексте на эту матрицу и получаем один вектор </a:t>
                </a:r>
                <a:r>
                  <a:rPr lang="en-US" sz="1400" dirty="0"/>
                  <a:t>query </a:t>
                </a:r>
                <a:r>
                  <a:rPr lang="ru-RU" sz="1400" dirty="0"/>
                  <a:t>для каждого токена. Значения этой матрицы являются параметрами модели, которые подбираются во время обучения.</a:t>
                </a:r>
              </a:p>
              <a:p>
                <a:endParaRPr lang="ru-RU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7ED00D-FF68-44F3-886B-8FC224CA5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56" y="1210824"/>
                <a:ext cx="10877795" cy="1169551"/>
              </a:xfrm>
              <a:prstGeom prst="rect">
                <a:avLst/>
              </a:prstGeom>
              <a:blipFill>
                <a:blip r:embed="rId5"/>
                <a:stretch>
                  <a:fillRect l="-168" t="-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153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46CBA-0B2A-4FAB-831D-1A078CD5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4A4F9-6CE4-431A-A918-EE574482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примере мы надеемся, что для существительных эта матрица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поможет закодировать информацию о прилагательных, которые находятся на предшествующих позициях.</a:t>
            </a:r>
          </a:p>
          <a:p>
            <a:endParaRPr lang="ru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1A3991-F477-475B-BF8A-AF91BCECF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8" t="-113" r="12630" b="-1"/>
          <a:stretch/>
        </p:blipFill>
        <p:spPr bwMode="auto">
          <a:xfrm>
            <a:off x="2386940" y="2419503"/>
            <a:ext cx="6388926" cy="41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2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5CD15-1915-4691-92A5-8EE5AF9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8910C-9C3C-4E8D-8A8C-61BD5606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мы рассмотрим механизм внимания –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одна из ключевых частей внутри больших языковых моделей и множества других инструментов современного искуственного интелекта.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5D78D5-05B4-4B48-ADE4-479899DE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01" y="2515528"/>
            <a:ext cx="7193093" cy="40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08D0EE-9BFF-4513-8436-82E28D10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Шаблон внимания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C514FC-E72E-465D-958A-EC6B73A2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7580" y="1732449"/>
            <a:ext cx="8369978" cy="405875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примере мы надеемся, что для существительных эта матрица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поможет закодировать информацию о прилагательных, которые находятся на предшествующих позициях.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А как эта матрица влияет на другие </a:t>
            </a:r>
            <a:r>
              <a:rPr lang="ru-R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Кто знает… Возможно они также используются и для какой-то другой цели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6900" indent="0">
              <a:buNone/>
            </a:pPr>
            <a:endParaRPr lang="ru-RU" dirty="0"/>
          </a:p>
        </p:txBody>
      </p:sp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448A7AE3-E8A7-4E4C-A67D-C8395A37EEDD}"/>
              </a:ext>
            </a:extLst>
          </p:cNvPr>
          <p:cNvSpPr/>
          <p:nvPr/>
        </p:nvSpPr>
        <p:spPr>
          <a:xfrm>
            <a:off x="1104405" y="1732449"/>
            <a:ext cx="1484416" cy="127200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18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AD6C1877-F690-44B4-9751-23D6BD49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49914"/>
            <a:ext cx="10353762" cy="1960777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в нашем примере давайте сосредоточимся на существительных. Далее идет вторая матрица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 которую мы тоже умножаем каждый их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 смыслу ключи – это потенциальные ответы на запросы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Матрица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состоит из настраиваемых параметров, она тоже преобразует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то же самое пространство меньшей размерности.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примере матрица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сопоставляет прилагательные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и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с векторами, которые тесно связаны с вектором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ru-RU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136C7F7-A3CD-4BD0-8B23-EEBABD28A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r="9123"/>
          <a:stretch/>
        </p:blipFill>
        <p:spPr bwMode="auto">
          <a:xfrm>
            <a:off x="2185060" y="2410691"/>
            <a:ext cx="7094287" cy="42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9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74B18D1-EB28-420F-A5A1-C37348C3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0" y="183194"/>
            <a:ext cx="10353762" cy="891998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измерить, насколько хорошо каждый ключ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соответствует каждому запросу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вычислить скалярное произведение между всеми парами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C95249E-0E3A-4C9B-8DF8-FD3070B9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0" r="15077"/>
          <a:stretch/>
        </p:blipFill>
        <p:spPr bwMode="auto">
          <a:xfrm>
            <a:off x="788490" y="1050293"/>
            <a:ext cx="7883694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BEDD8694-401A-4807-98E2-683C339CCCAA}"/>
              </a:ext>
            </a:extLst>
          </p:cNvPr>
          <p:cNvSpPr txBox="1">
            <a:spLocks/>
          </p:cNvSpPr>
          <p:nvPr/>
        </p:nvSpPr>
        <p:spPr>
          <a:xfrm>
            <a:off x="8767185" y="1075192"/>
            <a:ext cx="3001261" cy="56245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Давайте нарисуем более крупные точки там, где скалярное произведение больше.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81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BCE6C76-5CCE-48AE-B0DF-DA76D3C0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43037"/>
            <a:ext cx="10353762" cy="2079530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Ключи для слов “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и “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очень сильно связаны с запросом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для слова 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Поэтому в этих двух местах скалярные произведения большие. По-английски в этом случае можно сказать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 to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слово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 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глагол для слова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вот скалярное произведение между ключом слова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запросом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для слова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будет маленькое или отрицательное. Это значит, что эти слова не связаны друг с другом.</a:t>
            </a:r>
          </a:p>
          <a:p>
            <a:endParaRPr lang="ru-RU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DC8ED9B-5ED0-4D44-B152-122AE516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39" y="2422567"/>
            <a:ext cx="8611522" cy="39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A509199-3E3B-4E7A-AFA2-DAE8773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33041"/>
            <a:ext cx="10353762" cy="654491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итоге эта матрица оценивает то, насколько каждое слово релевантно для обновления значений других слов.</a:t>
            </a:r>
          </a:p>
          <a:p>
            <a:pPr marL="36900" indent="0">
              <a:buNone/>
            </a:pPr>
            <a:endParaRPr lang="ru-RU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77F832E1-87A3-49B6-81F6-37FE288B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4" y="1490136"/>
            <a:ext cx="10480226" cy="48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1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12EB91-57D3-438C-A196-2F091EDC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66787"/>
            <a:ext cx="10353762" cy="4058751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измерить эту релевантность между словами для каждого слова, написанного сверху, в нашем случае для существительных, мы возьмем некую взвешенную сумму по каждому столбцу. И вместо произвольных чисел хотим, чтобы числа были между 0 и 1, а сумма каждого столбца = 1, т.е. чтобы это было распределением вероятностей.</a:t>
            </a:r>
          </a:p>
          <a:p>
            <a:endParaRPr lang="ru-RU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6B70D0F-47B2-4398-B4AC-49139BB1E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3" r="18182" b="2638"/>
          <a:stretch/>
        </p:blipFill>
        <p:spPr bwMode="auto">
          <a:xfrm>
            <a:off x="752865" y="1702856"/>
            <a:ext cx="6614557" cy="47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179BA6B-872E-4811-9A4D-EE4268201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7" r="11169" b="3484"/>
          <a:stretch/>
        </p:blipFill>
        <p:spPr bwMode="auto">
          <a:xfrm>
            <a:off x="7533676" y="2067658"/>
            <a:ext cx="4466001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5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7B3CBE1-631B-42E6-8057-C8729F596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85541"/>
            <a:ext cx="10353762" cy="1141380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этого мы вычисляем функцию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вдоль каждого из этих столбцов. В итоге получаем нормализованные значения, и каждый столбец имеет вес в зависимости от того, наколько слово слева соответствует значению слова сверху. Это называется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pattern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CF7B150-CBFE-4403-956F-FA452860C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r="17012" b="1372"/>
          <a:stretch/>
        </p:blipFill>
        <p:spPr bwMode="auto">
          <a:xfrm>
            <a:off x="259161" y="1898484"/>
            <a:ext cx="5836839" cy="43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A9955970-6B06-4132-842E-C37E58546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18279"/>
          <a:stretch/>
        </p:blipFill>
        <p:spPr bwMode="auto">
          <a:xfrm>
            <a:off x="6199447" y="1898485"/>
            <a:ext cx="5867818" cy="438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1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12448-13C1-48BC-BB9A-0326872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Шаблон внимания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8157E-4A84-45F8-A94B-F93CF6C4B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4180719" cy="48702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исходной статье о трансформерах это записано очень компактным способом: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Attention (Q, K, V) =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softmax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) V.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Здесь переменные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представляют собой полные массивы векторов  </a:t>
                </a:r>
                <a:r>
                  <a:rPr lang="en-US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key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:r>
                  <a:rPr lang="en-US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query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соответственно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Выражение в числителе – это очень компактный способ представить сетку всех возможных скалярных произведений между парами ключей </a:t>
                </a:r>
                <a:r>
                  <a:rPr lang="en-US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key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запросов </a:t>
                </a:r>
                <a:r>
                  <a:rPr lang="en-US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query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69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8157E-4A84-45F8-A94B-F93CF6C4B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4180719" cy="4870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8C39699B-A4DA-4432-A01B-79E79E01E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785032"/>
                  </p:ext>
                </p:extLst>
              </p:nvPr>
            </p:nvGraphicFramePr>
            <p:xfrm>
              <a:off x="5509546" y="3429000"/>
              <a:ext cx="6265194" cy="277226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7931">
                      <a:extLst>
                        <a:ext uri="{9D8B030D-6E8A-4147-A177-3AD203B41FA5}">
                          <a16:colId xmlns:a16="http://schemas.microsoft.com/office/drawing/2014/main" val="264738960"/>
                        </a:ext>
                      </a:extLst>
                    </a:gridCol>
                    <a:gridCol w="819677">
                      <a:extLst>
                        <a:ext uri="{9D8B030D-6E8A-4147-A177-3AD203B41FA5}">
                          <a16:colId xmlns:a16="http://schemas.microsoft.com/office/drawing/2014/main" val="70167019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85668757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1553915048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2683651693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971505472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36069234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3407532013"/>
                        </a:ext>
                      </a:extLst>
                    </a:gridCol>
                  </a:tblGrid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 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1464116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018315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636783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6849321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99126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102630"/>
                      </a:ext>
                    </a:extLst>
                  </a:tr>
                  <a:tr h="2548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…</a:t>
                          </a:r>
                          <a:endParaRPr lang="ru-RU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0282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8C39699B-A4DA-4432-A01B-79E79E01E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785032"/>
                  </p:ext>
                </p:extLst>
              </p:nvPr>
            </p:nvGraphicFramePr>
            <p:xfrm>
              <a:off x="5509546" y="3429000"/>
              <a:ext cx="6265194" cy="277226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7931">
                      <a:extLst>
                        <a:ext uri="{9D8B030D-6E8A-4147-A177-3AD203B41FA5}">
                          <a16:colId xmlns:a16="http://schemas.microsoft.com/office/drawing/2014/main" val="264738960"/>
                        </a:ext>
                      </a:extLst>
                    </a:gridCol>
                    <a:gridCol w="819677">
                      <a:extLst>
                        <a:ext uri="{9D8B030D-6E8A-4147-A177-3AD203B41FA5}">
                          <a16:colId xmlns:a16="http://schemas.microsoft.com/office/drawing/2014/main" val="70167019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85668757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1553915048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2683651693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971505472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360692340"/>
                        </a:ext>
                      </a:extLst>
                    </a:gridCol>
                    <a:gridCol w="777931">
                      <a:extLst>
                        <a:ext uri="{9D8B030D-6E8A-4147-A177-3AD203B41FA5}">
                          <a16:colId xmlns:a16="http://schemas.microsoft.com/office/drawing/2014/main" val="3407532013"/>
                        </a:ext>
                      </a:extLst>
                    </a:gridCol>
                  </a:tblGrid>
                  <a:tr h="419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 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14493" r="-573881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14493" r="-500781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14493" r="-400781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14493" r="-300781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14493" r="-203150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14493" r="-1563" b="-5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464116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114493" r="-705469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114493" r="-573881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114493" r="-500781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114493" r="-400781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114493" r="-300781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114493" r="-203150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114493" r="-1563" b="-4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018315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214493" r="-705469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214493" r="-573881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214493" r="-500781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214493" r="-400781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214493" r="-300781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214493" r="-203150" b="-3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214493" r="-1563" b="-3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636783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314493" r="-705469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314493" r="-57388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314493" r="-50078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314493" r="-40078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314493" r="-30078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314493" r="-20315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314493" r="-1563" b="-2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6849321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414493" r="-705469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414493" r="-573881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414493" r="-500781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414493" r="-400781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414493" r="-300781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414493" r="-203150" b="-1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414493" r="-1563" b="-1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99126"/>
                      </a:ext>
                    </a:extLst>
                  </a:tr>
                  <a:tr h="4195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514493" r="-705469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69" t="-514493" r="-573881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5469" t="-514493" r="-500781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5469" t="-514493" r="-400781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5469" t="-514493" r="-300781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9449" t="-514493" r="-203150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688" t="-514493" r="-1563" b="-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02630"/>
                      </a:ext>
                    </a:extLst>
                  </a:tr>
                  <a:tr h="2548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…</a:t>
                          </a:r>
                          <a:endParaRPr lang="ru-RU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02821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667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12448-13C1-48BC-BB9A-0326872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Шаблон внимания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38157E-4A84-45F8-A94B-F93CF6C4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676522" cy="97045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небольшая техническая деталь – для устойчивости вычислений, полезно разделить все эти значения на квадратный корень из размерности в пространстве:</a:t>
            </a:r>
          </a:p>
          <a:p>
            <a:pPr marL="36900" indent="0">
              <a:buNone/>
            </a:pP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48FB7B83-D8B9-48F3-A1EC-B4C220DB52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6905405"/>
                  </p:ext>
                </p:extLst>
              </p:nvPr>
            </p:nvGraphicFramePr>
            <p:xfrm>
              <a:off x="1282535" y="2570479"/>
              <a:ext cx="7286472" cy="378281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904740">
                      <a:extLst>
                        <a:ext uri="{9D8B030D-6E8A-4147-A177-3AD203B41FA5}">
                          <a16:colId xmlns:a16="http://schemas.microsoft.com/office/drawing/2014/main" val="118861175"/>
                        </a:ext>
                      </a:extLst>
                    </a:gridCol>
                    <a:gridCol w="953292">
                      <a:extLst>
                        <a:ext uri="{9D8B030D-6E8A-4147-A177-3AD203B41FA5}">
                          <a16:colId xmlns:a16="http://schemas.microsoft.com/office/drawing/2014/main" val="995912024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2926510597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76129787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279344239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406904474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880425299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317543152"/>
                        </a:ext>
                      </a:extLst>
                    </a:gridCol>
                  </a:tblGrid>
                  <a:tr h="44639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 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5823089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872833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843583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851489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546326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958283"/>
                      </a:ext>
                    </a:extLst>
                  </a:tr>
                  <a:tr h="27116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…</a:t>
                          </a:r>
                          <a:endParaRPr lang="ru-RU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18011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48FB7B83-D8B9-48F3-A1EC-B4C220DB52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6905405"/>
                  </p:ext>
                </p:extLst>
              </p:nvPr>
            </p:nvGraphicFramePr>
            <p:xfrm>
              <a:off x="1282535" y="2570479"/>
              <a:ext cx="7286472" cy="378281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904740">
                      <a:extLst>
                        <a:ext uri="{9D8B030D-6E8A-4147-A177-3AD203B41FA5}">
                          <a16:colId xmlns:a16="http://schemas.microsoft.com/office/drawing/2014/main" val="118861175"/>
                        </a:ext>
                      </a:extLst>
                    </a:gridCol>
                    <a:gridCol w="953292">
                      <a:extLst>
                        <a:ext uri="{9D8B030D-6E8A-4147-A177-3AD203B41FA5}">
                          <a16:colId xmlns:a16="http://schemas.microsoft.com/office/drawing/2014/main" val="995912024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2926510597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76129787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279344239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406904474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880425299"/>
                        </a:ext>
                      </a:extLst>
                    </a:gridCol>
                    <a:gridCol w="904740">
                      <a:extLst>
                        <a:ext uri="{9D8B030D-6E8A-4147-A177-3AD203B41FA5}">
                          <a16:colId xmlns:a16="http://schemas.microsoft.com/office/drawing/2014/main" val="3317543152"/>
                        </a:ext>
                      </a:extLst>
                    </a:gridCol>
                  </a:tblGrid>
                  <a:tr h="44639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 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13699" r="-572436" b="-772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13699" r="-503378" b="-772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13699" r="-400000" b="-772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13699" r="-302703" b="-772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13699" r="-200671" b="-772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13699" r="-1342" b="-7726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823089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71" t="-82178" r="-704027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82178" r="-572436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82178" r="-503378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82178" r="-400000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82178" r="-302703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82178" r="-200671" b="-4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82178" r="-1342" b="-458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872833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71" t="-182178" r="-704027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182178" r="-572436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182178" r="-503378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182178" r="-400000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182178" r="-302703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182178" r="-200671" b="-3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182178" r="-1342" b="-358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43583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71" t="-282178" r="-704027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282178" r="-572436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282178" r="-503378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282178" r="-400000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282178" r="-302703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282178" r="-200671" b="-2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282178" r="-1342" b="-258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851489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71" t="-382178" r="-704027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382178" r="-572436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382178" r="-503378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382178" r="-400000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382178" r="-302703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382178" r="-200671" b="-158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382178" r="-1342" b="-158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46326"/>
                      </a:ext>
                    </a:extLst>
                  </a:tr>
                  <a:tr h="6130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71" t="-487000" r="-704027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6154" t="-487000" r="-572436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757" t="-487000" r="-503378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4698" t="-487000" r="-400000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432" t="-487000" r="-302703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4027" t="-487000" r="-2006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3356" t="-487000" r="-1342" b="-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58283"/>
                      </a:ext>
                    </a:extLst>
                  </a:tr>
                  <a:tr h="27116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ru-RU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…</a:t>
                          </a:r>
                          <a:endParaRPr lang="ru-RU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18011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3C4A02-48CB-44FA-941B-CB50C0A389F1}"/>
              </a:ext>
            </a:extLst>
          </p:cNvPr>
          <p:cNvSpPr txBox="1"/>
          <p:nvPr/>
        </p:nvSpPr>
        <p:spPr>
          <a:xfrm>
            <a:off x="8891650" y="3078236"/>
            <a:ext cx="2698667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t-RU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ко всему выражению применяется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tt-RU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отдельных столбцов. Что касается термина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ru-RU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мы поговорим о нем чуть позже.</a:t>
            </a:r>
          </a:p>
        </p:txBody>
      </p:sp>
    </p:spTree>
    <p:extLst>
      <p:ext uri="{BB962C8B-B14F-4D97-AF65-F5344CB8AC3E}">
        <p14:creationId xmlns:p14="http://schemas.microsoft.com/office/powerpoint/2010/main" val="227640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3137359-B228-4F0C-98DB-03E06496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90537"/>
            <a:ext cx="10353762" cy="1696551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Перед этим скажем об еще одной технической детали: Во время обучения модели можно взять входной текст и подгонять веса модели не только для последнего слова в этом тексте, но и для всех предыдущих слов.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итоге мы получаем не одну фразу для обучения модели, а множество фраз,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которых можно обучать модель: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6F00106E-415F-4FBE-AC68-41AF9AABF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8611"/>
              </p:ext>
            </p:extLst>
          </p:nvPr>
        </p:nvGraphicFramePr>
        <p:xfrm>
          <a:off x="1341911" y="2143495"/>
          <a:ext cx="7006440" cy="445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5805">
                  <a:extLst>
                    <a:ext uri="{9D8B030D-6E8A-4147-A177-3AD203B41FA5}">
                      <a16:colId xmlns:a16="http://schemas.microsoft.com/office/drawing/2014/main" val="926201578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58261100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267718032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2055648250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1832765247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420586262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3566677145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1177605196"/>
                    </a:ext>
                  </a:extLst>
                </a:gridCol>
              </a:tblGrid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61397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972497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652699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876903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761308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147305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743430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113033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blue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creature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roamed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33494"/>
                  </a:ext>
                </a:extLst>
              </a:tr>
              <a:tr h="428210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817129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roamed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41308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45411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roamed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verdant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606219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 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781382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the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fluffy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blue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creature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roamed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the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verdant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forest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55590"/>
                  </a:ext>
                </a:extLst>
              </a:tr>
            </a:tbl>
          </a:graphicData>
        </a:graphic>
      </p:graphicFrame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0E9797-BC3E-4694-8CB9-362257041BB7}"/>
              </a:ext>
            </a:extLst>
          </p:cNvPr>
          <p:cNvCxnSpPr/>
          <p:nvPr/>
        </p:nvCxnSpPr>
        <p:spPr>
          <a:xfrm>
            <a:off x="2624447" y="2339439"/>
            <a:ext cx="11756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B08651C-E57E-4018-8A68-6950F17CE9DD}"/>
              </a:ext>
            </a:extLst>
          </p:cNvPr>
          <p:cNvCxnSpPr/>
          <p:nvPr/>
        </p:nvCxnSpPr>
        <p:spPr>
          <a:xfrm>
            <a:off x="3431969" y="2826327"/>
            <a:ext cx="96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8C324A8-F665-4FCC-8633-BCD2FE011675}"/>
              </a:ext>
            </a:extLst>
          </p:cNvPr>
          <p:cNvCxnSpPr/>
          <p:nvPr/>
        </p:nvCxnSpPr>
        <p:spPr>
          <a:xfrm>
            <a:off x="4191990" y="3429000"/>
            <a:ext cx="843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F360DBC-31A2-4C42-8296-5D94B5DD1862}"/>
              </a:ext>
            </a:extLst>
          </p:cNvPr>
          <p:cNvCxnSpPr/>
          <p:nvPr/>
        </p:nvCxnSpPr>
        <p:spPr>
          <a:xfrm>
            <a:off x="5035138" y="3966358"/>
            <a:ext cx="10608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C024B67-7329-4F9B-B686-4C21680F35E8}"/>
              </a:ext>
            </a:extLst>
          </p:cNvPr>
          <p:cNvCxnSpPr/>
          <p:nvPr/>
        </p:nvCxnSpPr>
        <p:spPr>
          <a:xfrm>
            <a:off x="5973288" y="4572000"/>
            <a:ext cx="8075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AC561BF-D4C9-44A8-AD69-EBEAF63B1D90}"/>
              </a:ext>
            </a:extLst>
          </p:cNvPr>
          <p:cNvCxnSpPr/>
          <p:nvPr/>
        </p:nvCxnSpPr>
        <p:spPr>
          <a:xfrm>
            <a:off x="6780810" y="5284519"/>
            <a:ext cx="8550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E828409-2B88-4E7D-B6C3-F8608F24790C}"/>
              </a:ext>
            </a:extLst>
          </p:cNvPr>
          <p:cNvCxnSpPr/>
          <p:nvPr/>
        </p:nvCxnSpPr>
        <p:spPr>
          <a:xfrm>
            <a:off x="7718961" y="5902036"/>
            <a:ext cx="9381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B9004E4-A2E5-4AD8-98B5-86F75747F5EA}"/>
              </a:ext>
            </a:extLst>
          </p:cNvPr>
          <p:cNvCxnSpPr/>
          <p:nvPr/>
        </p:nvCxnSpPr>
        <p:spPr>
          <a:xfrm>
            <a:off x="8657112" y="6495803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BB4AEB-141B-43A0-8BA3-3DA6B9535CF9}"/>
              </a:ext>
            </a:extLst>
          </p:cNvPr>
          <p:cNvSpPr txBox="1"/>
          <p:nvPr/>
        </p:nvSpPr>
        <p:spPr>
          <a:xfrm>
            <a:off x="4040579" y="2080250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CC6B2-F2B6-463E-8D7E-640C877B4E76}"/>
              </a:ext>
            </a:extLst>
          </p:cNvPr>
          <p:cNvSpPr txBox="1"/>
          <p:nvPr/>
        </p:nvSpPr>
        <p:spPr>
          <a:xfrm>
            <a:off x="4528950" y="2638693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CE8831-9F27-40DD-8346-65F4C509B743}"/>
              </a:ext>
            </a:extLst>
          </p:cNvPr>
          <p:cNvSpPr txBox="1"/>
          <p:nvPr/>
        </p:nvSpPr>
        <p:spPr>
          <a:xfrm>
            <a:off x="5082637" y="3244334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F2283B-1263-44D2-8CD7-35B7A738026B}"/>
              </a:ext>
            </a:extLst>
          </p:cNvPr>
          <p:cNvSpPr txBox="1"/>
          <p:nvPr/>
        </p:nvSpPr>
        <p:spPr>
          <a:xfrm>
            <a:off x="6255821" y="3813161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FEFD7-6335-4C9C-AD67-6D3C4D51FCF5}"/>
              </a:ext>
            </a:extLst>
          </p:cNvPr>
          <p:cNvSpPr txBox="1"/>
          <p:nvPr/>
        </p:nvSpPr>
        <p:spPr>
          <a:xfrm>
            <a:off x="6888182" y="4387334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C4E1F-A72F-4E21-ABBF-9EF2EA5A1335}"/>
              </a:ext>
            </a:extLst>
          </p:cNvPr>
          <p:cNvSpPr txBox="1"/>
          <p:nvPr/>
        </p:nvSpPr>
        <p:spPr>
          <a:xfrm>
            <a:off x="7756068" y="5099853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F524BA-6ABE-4276-9697-121BE95E4021}"/>
              </a:ext>
            </a:extLst>
          </p:cNvPr>
          <p:cNvSpPr txBox="1"/>
          <p:nvPr/>
        </p:nvSpPr>
        <p:spPr>
          <a:xfrm>
            <a:off x="8798131" y="5717370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BE4EA0-B17B-42C4-9B9A-38AAE63EE4BB}"/>
              </a:ext>
            </a:extLst>
          </p:cNvPr>
          <p:cNvSpPr txBox="1"/>
          <p:nvPr/>
        </p:nvSpPr>
        <p:spPr>
          <a:xfrm>
            <a:off x="9679379" y="6311137"/>
            <a:ext cx="6323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???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8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4C4D5-3DA4-4024-B3BE-F82484A8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31C77-0DBE-4B26-B10A-26F90657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696551"/>
          </a:xfrm>
        </p:spPr>
        <p:txBody>
          <a:bodyPr/>
          <a:lstStyle/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краткого резюме, напоминаем, что </a:t>
            </a:r>
            <a:r>
              <a:rPr lang="tt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изучаемой нами модели – взять кусок текста и предсказать следующее слово.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Behold, a wild pi creature,</a:t>
            </a:r>
          </a:p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Foraging in its native ________.</a:t>
            </a:r>
            <a:endParaRPr lang="ru-RU" dirty="0">
              <a:solidFill>
                <a:srgbClr val="00B0F0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0E19C81-42C9-4F26-904C-429054EC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16532"/>
              </p:ext>
            </p:extLst>
          </p:nvPr>
        </p:nvGraphicFramePr>
        <p:xfrm>
          <a:off x="7065818" y="2588822"/>
          <a:ext cx="3241964" cy="4082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20982">
                  <a:extLst>
                    <a:ext uri="{9D8B030D-6E8A-4147-A177-3AD203B41FA5}">
                      <a16:colId xmlns:a16="http://schemas.microsoft.com/office/drawing/2014/main" val="1702751030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1712893418"/>
                    </a:ext>
                  </a:extLst>
                </a:gridCol>
              </a:tblGrid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22%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758954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forest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9%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622857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country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5%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239599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habitat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4%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444121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forests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4%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909193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soil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4%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60022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territory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559813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woods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224519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lands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572018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waters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265217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woodland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793616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grass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1%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234726"/>
                  </a:ext>
                </a:extLst>
              </a:tr>
              <a:tr h="314052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586630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9825371-B9FE-40FB-8B61-785C175F4B29}"/>
              </a:ext>
            </a:extLst>
          </p:cNvPr>
          <p:cNvSpPr/>
          <p:nvPr/>
        </p:nvSpPr>
        <p:spPr>
          <a:xfrm>
            <a:off x="1341912" y="3930732"/>
            <a:ext cx="2434441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12B513-3121-4670-8E64-D2B87248D0BC}"/>
              </a:ext>
            </a:extLst>
          </p:cNvPr>
          <p:cNvSpPr/>
          <p:nvPr/>
        </p:nvSpPr>
        <p:spPr>
          <a:xfrm>
            <a:off x="1413163" y="3990109"/>
            <a:ext cx="2434441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9E492-63FA-4C8B-9B8E-BD1AD3037087}"/>
              </a:ext>
            </a:extLst>
          </p:cNvPr>
          <p:cNvSpPr/>
          <p:nvPr/>
        </p:nvSpPr>
        <p:spPr>
          <a:xfrm>
            <a:off x="1490351" y="4049486"/>
            <a:ext cx="2428504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FFB1ABA-9D41-4259-81A7-4522D0B760A0}"/>
              </a:ext>
            </a:extLst>
          </p:cNvPr>
          <p:cNvSpPr/>
          <p:nvPr/>
        </p:nvSpPr>
        <p:spPr>
          <a:xfrm>
            <a:off x="1567539" y="4108863"/>
            <a:ext cx="2428504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93895E-14E4-45A6-B97F-3A949D4B8D42}"/>
              </a:ext>
            </a:extLst>
          </p:cNvPr>
          <p:cNvSpPr/>
          <p:nvPr/>
        </p:nvSpPr>
        <p:spPr>
          <a:xfrm>
            <a:off x="1652567" y="4168240"/>
            <a:ext cx="2428504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B229B0-A13E-4297-BB0E-AA603EA615B8}"/>
              </a:ext>
            </a:extLst>
          </p:cNvPr>
          <p:cNvSpPr/>
          <p:nvPr/>
        </p:nvSpPr>
        <p:spPr>
          <a:xfrm>
            <a:off x="1737595" y="4239493"/>
            <a:ext cx="2428504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5624CF-7CF9-417A-87B2-6CAAECE1FAEA}"/>
              </a:ext>
            </a:extLst>
          </p:cNvPr>
          <p:cNvSpPr/>
          <p:nvPr/>
        </p:nvSpPr>
        <p:spPr>
          <a:xfrm>
            <a:off x="1827737" y="4316685"/>
            <a:ext cx="2428504" cy="133003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395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3CD66-2BA8-450C-B2C2-B6DA5966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Маскировка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B2EB6-A179-4C34-BC26-0A6D5F8E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749494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модель научится предсказывать следующее слово после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после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37220E5-4D74-42B8-963F-76B6C3D47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8403"/>
              </p:ext>
            </p:extLst>
          </p:nvPr>
        </p:nvGraphicFramePr>
        <p:xfrm>
          <a:off x="1567543" y="3230584"/>
          <a:ext cx="2090058" cy="33483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45029">
                  <a:extLst>
                    <a:ext uri="{9D8B030D-6E8A-4147-A177-3AD203B41FA5}">
                      <a16:colId xmlns:a16="http://schemas.microsoft.com/office/drawing/2014/main" val="39322865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797705765"/>
                    </a:ext>
                  </a:extLst>
                </a:gridCol>
              </a:tblGrid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4%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78140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)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3%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12397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3%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47104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with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65979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,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561886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24728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was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48844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95435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30649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who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8147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"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733851"/>
                  </a:ext>
                </a:extLst>
              </a:tr>
              <a:tr h="27902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891454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1EEA59E-1B12-4AD1-8487-035128B49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40268"/>
              </p:ext>
            </p:extLst>
          </p:nvPr>
        </p:nvGraphicFramePr>
        <p:xfrm>
          <a:off x="1163782" y="2634344"/>
          <a:ext cx="3503220" cy="2879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5805">
                  <a:extLst>
                    <a:ext uri="{9D8B030D-6E8A-4147-A177-3AD203B41FA5}">
                      <a16:colId xmlns:a16="http://schemas.microsoft.com/office/drawing/2014/main" val="93699631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422410890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1068891799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1181408529"/>
                    </a:ext>
                  </a:extLst>
                </a:gridCol>
              </a:tblGrid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19655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D239D51-89A9-4848-B080-2B57D3FE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566755"/>
              </p:ext>
            </p:extLst>
          </p:nvPr>
        </p:nvGraphicFramePr>
        <p:xfrm>
          <a:off x="6090676" y="2634344"/>
          <a:ext cx="5254830" cy="2879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5805">
                  <a:extLst>
                    <a:ext uri="{9D8B030D-6E8A-4147-A177-3AD203B41FA5}">
                      <a16:colId xmlns:a16="http://schemas.microsoft.com/office/drawing/2014/main" val="291631994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4266787761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2522023463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3621080790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2665234582"/>
                    </a:ext>
                  </a:extLst>
                </a:gridCol>
                <a:gridCol w="875805">
                  <a:extLst>
                    <a:ext uri="{9D8B030D-6E8A-4147-A177-3AD203B41FA5}">
                      <a16:colId xmlns:a16="http://schemas.microsoft.com/office/drawing/2014/main" val="2245430174"/>
                    </a:ext>
                  </a:extLst>
                </a:gridCol>
              </a:tblGrid>
              <a:tr h="287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blue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roamed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16528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270CC7F-E22B-48FF-AC7C-174E4782E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23725"/>
              </p:ext>
            </p:extLst>
          </p:nvPr>
        </p:nvGraphicFramePr>
        <p:xfrm>
          <a:off x="7445828" y="3230585"/>
          <a:ext cx="2090058" cy="33483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5207">
                  <a:extLst>
                    <a:ext uri="{9D8B030D-6E8A-4147-A177-3AD203B41FA5}">
                      <a16:colId xmlns:a16="http://schemas.microsoft.com/office/drawing/2014/main" val="2933986336"/>
                    </a:ext>
                  </a:extLst>
                </a:gridCol>
                <a:gridCol w="864851">
                  <a:extLst>
                    <a:ext uri="{9D8B030D-6E8A-4147-A177-3AD203B41FA5}">
                      <a16:colId xmlns:a16="http://schemas.microsoft.com/office/drawing/2014/main" val="568789581"/>
                    </a:ext>
                  </a:extLst>
                </a:gridCol>
              </a:tblGrid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streets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963185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forest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6%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334945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5%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557079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halls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4%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644129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fields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780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world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1709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82435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earch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32547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room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37315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woods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770800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countryside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615879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vast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</a:rPr>
                        <a:t>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00262"/>
                  </a:ext>
                </a:extLst>
              </a:tr>
              <a:tr h="25756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5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1BCDD-1405-427D-B113-D375596B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Маскировка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7BE677-FC58-4E2E-99F7-3AD523BA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4133218" cy="4515950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этом нужно сделать так, чтобы модель не видела все будущие слова в этом тексте – в противном случае мы предоставим модели правильный ответ о том, какой текст следует дальше.</a:t>
            </a:r>
          </a:p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это обеспечить, мы должны как-то проставить нули везде, где более поздние токены могут влиять на более ранние токены.</a:t>
            </a:r>
          </a:p>
          <a:p>
            <a:endParaRPr lang="ru-RU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710BA37A-CB19-408D-A899-65E39100C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0" r="15077" b="-141"/>
          <a:stretch/>
        </p:blipFill>
        <p:spPr bwMode="auto">
          <a:xfrm>
            <a:off x="5486400" y="1732451"/>
            <a:ext cx="6320938" cy="45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662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0E84F-84C4-4AD8-9FEC-1EFCF56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Маскировка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567EA6-841D-48E9-A248-32911B81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937779" cy="970451"/>
          </a:xfrm>
        </p:spPr>
        <p:txBody>
          <a:bodyPr>
            <a:normAutofit fontScale="92500"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если просто записать нули, то  мы нарушим нормализацию столбцов. Поэтому вместо этого, еще перед применением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записать значения отрицательной бесконечности.</a:t>
            </a:r>
          </a:p>
          <a:p>
            <a:endParaRPr lang="ru-RU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2DB4C49-59C3-4C35-B022-38325A88B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751" r="9318" b="8856"/>
          <a:stretch/>
        </p:blipFill>
        <p:spPr bwMode="auto">
          <a:xfrm>
            <a:off x="4583875" y="2550500"/>
            <a:ext cx="7267699" cy="377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ED194-9C1D-491D-9993-E16352AC14FD}"/>
              </a:ext>
            </a:extLst>
          </p:cNvPr>
          <p:cNvSpPr txBox="1"/>
          <p:nvPr/>
        </p:nvSpPr>
        <p:spPr>
          <a:xfrm>
            <a:off x="1215434" y="2526511"/>
            <a:ext cx="3066802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тогда после применения </a:t>
            </a:r>
            <a:r>
              <a:rPr lang="en-US" sz="19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ru-RU" sz="19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все эти значения превратятся в ноль, и столбцы останутся нормализованными. Это процесс называется маскировкой. И такая маскировка применяется в основном во время обучения модели </a:t>
            </a:r>
          </a:p>
          <a:p>
            <a:r>
              <a:rPr lang="ru-RU" sz="19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итоге получается, что будущие токены не влияют на предыдущие.</a:t>
            </a:r>
          </a:p>
        </p:txBody>
      </p:sp>
    </p:spTree>
    <p:extLst>
      <p:ext uri="{BB962C8B-B14F-4D97-AF65-F5344CB8AC3E}">
        <p14:creationId xmlns:p14="http://schemas.microsoft.com/office/powerpoint/2010/main" val="390392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87AD6-E6ED-4F3E-A755-7A1502AE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Размер контекста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7E8B99-05C8-4A14-A28F-A6B4A646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Еще один факт, над которым стоит задуматься – это то, что размер “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pettern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равен квадрату размера контекста. 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Вот почему размер контекста может быть узким местом для больших моделей.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последнее время появились некоторые механизмы внимания,  чтобы сделать контекст более масштабируемым, но в этом видео мы пока не будем их рассматривать.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2019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71ADA-0238-4FF0-8667-51442043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5C4741-77DC-4ABF-B083-51E0A800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732449"/>
            <a:ext cx="2909453" cy="4763986"/>
          </a:xfrm>
        </p:spPr>
        <p:txBody>
          <a:bodyPr>
            <a:normAutofit fontScale="92500"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нам нужно как-то обновить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позволяя словам передавать информацию между собой.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примере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должен как-то повлиять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чтобы переместить его в другую часть пространства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так, чтобы закодировать информацию о сочетании слов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 Creature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4C35D5E-DD71-4C00-8382-93C9BB44A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2139" r="14091" b="10450"/>
          <a:stretch/>
        </p:blipFill>
        <p:spPr bwMode="auto">
          <a:xfrm>
            <a:off x="3443843" y="1580050"/>
            <a:ext cx="8443355" cy="49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1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EDAE9-DD07-4FCF-B1C9-FE71E39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52D42-BED9-4EFB-964D-34F996ED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47320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посмотрим на самый простой способ, как это можно сделать.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Проще всего добавить третью матрицу, которую мы назовем матрицей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умножать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эмбнддинги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эту матрицу.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CBAC109-889A-40C1-AF01-374882094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4330"/>
              </p:ext>
            </p:extLst>
          </p:nvPr>
        </p:nvGraphicFramePr>
        <p:xfrm>
          <a:off x="1009403" y="3652351"/>
          <a:ext cx="6776856" cy="26841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7107">
                  <a:extLst>
                    <a:ext uri="{9D8B030D-6E8A-4147-A177-3AD203B41FA5}">
                      <a16:colId xmlns:a16="http://schemas.microsoft.com/office/drawing/2014/main" val="27690053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938954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807953220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246876892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4238501509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60711327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380937885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111315735"/>
                    </a:ext>
                  </a:extLst>
                </a:gridCol>
              </a:tblGrid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166072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94475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03292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18339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8141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91618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…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15500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3.0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7.8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854063"/>
                  </a:ext>
                </a:extLst>
              </a:tr>
            </a:tbl>
          </a:graphicData>
        </a:graphic>
      </p:graphicFrame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C01AB449-71FF-40E6-8138-55D9D23B1C72}"/>
              </a:ext>
            </a:extLst>
          </p:cNvPr>
          <p:cNvSpPr/>
          <p:nvPr/>
        </p:nvSpPr>
        <p:spPr>
          <a:xfrm>
            <a:off x="1009403" y="3652351"/>
            <a:ext cx="6875813" cy="281970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45E55363-3203-4848-94E8-56EC306E7FF1}"/>
              </a:ext>
            </a:extLst>
          </p:cNvPr>
          <p:cNvSpPr/>
          <p:nvPr/>
        </p:nvSpPr>
        <p:spPr>
          <a:xfrm rot="16200000">
            <a:off x="4319629" y="716154"/>
            <a:ext cx="294303" cy="5578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/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093C2BF-CC88-4523-8C43-2E785F04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50403"/>
              </p:ext>
            </p:extLst>
          </p:nvPr>
        </p:nvGraphicFramePr>
        <p:xfrm>
          <a:off x="8771906" y="3470512"/>
          <a:ext cx="609600" cy="3001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641391742"/>
                    </a:ext>
                  </a:extLst>
                </a:gridCol>
              </a:tblGrid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2252470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9278935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16179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0606377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07415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359930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382222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436027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349695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-8.2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3887942"/>
                  </a:ext>
                </a:extLst>
              </a:tr>
            </a:tbl>
          </a:graphicData>
        </a:graphic>
      </p:graphicFrame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ED90F924-5C3F-4983-84C3-D048F03B7C0A}"/>
              </a:ext>
            </a:extLst>
          </p:cNvPr>
          <p:cNvSpPr/>
          <p:nvPr/>
        </p:nvSpPr>
        <p:spPr>
          <a:xfrm>
            <a:off x="8771906" y="4180114"/>
            <a:ext cx="609600" cy="229193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1057C75-39E5-4083-8CE9-429605852299}"/>
              </a:ext>
            </a:extLst>
          </p:cNvPr>
          <p:cNvSpPr/>
          <p:nvPr/>
        </p:nvSpPr>
        <p:spPr>
          <a:xfrm>
            <a:off x="8585860" y="3365758"/>
            <a:ext cx="914400" cy="5494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6673575-6E76-43EE-B576-0E3DD9D37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01988"/>
              </p:ext>
            </p:extLst>
          </p:nvPr>
        </p:nvGraphicFramePr>
        <p:xfrm>
          <a:off x="10208819" y="3470512"/>
          <a:ext cx="914400" cy="3001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15911448"/>
                    </a:ext>
                  </a:extLst>
                </a:gridCol>
              </a:tblGrid>
              <a:tr h="3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creature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33390344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2660091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-7.6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4216310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2.8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387314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-7.1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076904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8.8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1748737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7102218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-1.7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40229753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1624695"/>
                  </a:ext>
                </a:extLst>
              </a:tr>
              <a:tr h="2992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-4.7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0783541"/>
                  </a:ext>
                </a:extLst>
              </a:tr>
            </a:tbl>
          </a:graphicData>
        </a:graphic>
      </p:graphicFrame>
      <p:sp>
        <p:nvSpPr>
          <p:cNvPr id="13" name="Двойные круглые скобки 12">
            <a:extLst>
              <a:ext uri="{FF2B5EF4-FFF2-40B4-BE49-F238E27FC236}">
                <a16:creationId xmlns:a16="http://schemas.microsoft.com/office/drawing/2014/main" id="{4E2DC74D-64DE-4C52-A097-C27387A9751C}"/>
              </a:ext>
            </a:extLst>
          </p:cNvPr>
          <p:cNvSpPr/>
          <p:nvPr/>
        </p:nvSpPr>
        <p:spPr>
          <a:xfrm>
            <a:off x="10426535" y="4180114"/>
            <a:ext cx="570016" cy="229193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15F612D-F890-42BB-8AB4-6162671A304D}"/>
              </a:ext>
            </a:extLst>
          </p:cNvPr>
          <p:cNvSpPr/>
          <p:nvPr/>
        </p:nvSpPr>
        <p:spPr>
          <a:xfrm>
            <a:off x="9832769" y="3358047"/>
            <a:ext cx="1567543" cy="5572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62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DDD704-3459-4DDF-B88C-7FBAD729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0" y="555265"/>
            <a:ext cx="3942793" cy="25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EDAE9-DD07-4FCF-B1C9-FE71E39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52D42-BED9-4EFB-964D-34F996ED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9902"/>
            <a:ext cx="6872464" cy="147320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получим векторы значений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которые прибавим к векторам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данном случае 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эммбеддингу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Векторы значений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живут в том же многомерном пространстве, что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CBAC109-889A-40C1-AF01-374882094AD6}"/>
              </a:ext>
            </a:extLst>
          </p:cNvPr>
          <p:cNvGraphicFramePr>
            <a:graphicFrameLocks noGrp="1"/>
          </p:cNvGraphicFramePr>
          <p:nvPr/>
        </p:nvGraphicFramePr>
        <p:xfrm>
          <a:off x="1009403" y="3652351"/>
          <a:ext cx="6776856" cy="26841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7107">
                  <a:extLst>
                    <a:ext uri="{9D8B030D-6E8A-4147-A177-3AD203B41FA5}">
                      <a16:colId xmlns:a16="http://schemas.microsoft.com/office/drawing/2014/main" val="27690053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938954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807953220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246876892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4238501509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60711327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380937885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111315735"/>
                    </a:ext>
                  </a:extLst>
                </a:gridCol>
              </a:tblGrid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166072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94475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03292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18339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8141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91618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…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15500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3.0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7.8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854063"/>
                  </a:ext>
                </a:extLst>
              </a:tr>
            </a:tbl>
          </a:graphicData>
        </a:graphic>
      </p:graphicFrame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C01AB449-71FF-40E6-8138-55D9D23B1C72}"/>
              </a:ext>
            </a:extLst>
          </p:cNvPr>
          <p:cNvSpPr/>
          <p:nvPr/>
        </p:nvSpPr>
        <p:spPr>
          <a:xfrm>
            <a:off x="1009403" y="3652351"/>
            <a:ext cx="6875813" cy="281970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45E55363-3203-4848-94E8-56EC306E7FF1}"/>
              </a:ext>
            </a:extLst>
          </p:cNvPr>
          <p:cNvSpPr/>
          <p:nvPr/>
        </p:nvSpPr>
        <p:spPr>
          <a:xfrm rot="16200000">
            <a:off x="4319629" y="716154"/>
            <a:ext cx="294303" cy="5578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/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093C2BF-CC88-4523-8C43-2E785F04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07737"/>
              </p:ext>
            </p:extLst>
          </p:nvPr>
        </p:nvGraphicFramePr>
        <p:xfrm>
          <a:off x="8281060" y="3452419"/>
          <a:ext cx="609600" cy="3001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641391742"/>
                    </a:ext>
                  </a:extLst>
                </a:gridCol>
              </a:tblGrid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fluffy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2252470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9278935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16179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0606377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07415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359930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382222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436027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349695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-8.2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3887942"/>
                  </a:ext>
                </a:extLst>
              </a:tr>
            </a:tbl>
          </a:graphicData>
        </a:graphic>
      </p:graphicFrame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ED90F924-5C3F-4983-84C3-D048F03B7C0A}"/>
              </a:ext>
            </a:extLst>
          </p:cNvPr>
          <p:cNvSpPr/>
          <p:nvPr/>
        </p:nvSpPr>
        <p:spPr>
          <a:xfrm>
            <a:off x="8281060" y="4180114"/>
            <a:ext cx="609600" cy="229193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1057C75-39E5-4083-8CE9-429605852299}"/>
              </a:ext>
            </a:extLst>
          </p:cNvPr>
          <p:cNvSpPr/>
          <p:nvPr/>
        </p:nvSpPr>
        <p:spPr>
          <a:xfrm>
            <a:off x="8162306" y="3291304"/>
            <a:ext cx="914400" cy="5494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 6">
            <a:extLst>
              <a:ext uri="{FF2B5EF4-FFF2-40B4-BE49-F238E27FC236}">
                <a16:creationId xmlns:a16="http://schemas.microsoft.com/office/drawing/2014/main" id="{9337348C-2721-477C-9E7F-74CA589C85B9}"/>
              </a:ext>
            </a:extLst>
          </p:cNvPr>
          <p:cNvSpPr/>
          <p:nvPr/>
        </p:nvSpPr>
        <p:spPr>
          <a:xfrm>
            <a:off x="9076706" y="4726379"/>
            <a:ext cx="411678" cy="403761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C550D807-25C0-4704-8BF0-B1A1EC72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22757"/>
              </p:ext>
            </p:extLst>
          </p:nvPr>
        </p:nvGraphicFramePr>
        <p:xfrm>
          <a:off x="9914837" y="4160828"/>
          <a:ext cx="609600" cy="23112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555875388"/>
                    </a:ext>
                  </a:extLst>
                </a:gridCol>
              </a:tblGrid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-5.2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5526452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89.3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8243768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-80.2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1987611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-17.8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6704484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1755126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223.8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2441615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7570787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-41.0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2249331"/>
                  </a:ext>
                </a:extLst>
              </a:tr>
            </a:tbl>
          </a:graphicData>
        </a:graphic>
      </p:graphicFrame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E3902C7C-76C1-4FA6-8A61-C23ED30826AD}"/>
              </a:ext>
            </a:extLst>
          </p:cNvPr>
          <p:cNvSpPr/>
          <p:nvPr/>
        </p:nvSpPr>
        <p:spPr>
          <a:xfrm>
            <a:off x="9785268" y="4180114"/>
            <a:ext cx="739169" cy="2311224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493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EDAE9-DD07-4FCF-B1C9-FE71E39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52D42-BED9-4EFB-964D-34F996ED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9902"/>
            <a:ext cx="6872464" cy="1473201"/>
          </a:xfrm>
        </p:spPr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мы умножаем эту матрицу значений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слов, то мы как бы спрашиваем: Если это слово имеет отношение к обновлению значения другого слова, то что именно нужно добавить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этого другого слова, чтобы отразить это?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CBAC109-889A-40C1-AF01-374882094AD6}"/>
              </a:ext>
            </a:extLst>
          </p:cNvPr>
          <p:cNvGraphicFramePr>
            <a:graphicFrameLocks noGrp="1"/>
          </p:cNvGraphicFramePr>
          <p:nvPr/>
        </p:nvGraphicFramePr>
        <p:xfrm>
          <a:off x="1009403" y="3652351"/>
          <a:ext cx="6776856" cy="26841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7107">
                  <a:extLst>
                    <a:ext uri="{9D8B030D-6E8A-4147-A177-3AD203B41FA5}">
                      <a16:colId xmlns:a16="http://schemas.microsoft.com/office/drawing/2014/main" val="27690053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93895434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807953220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3246876892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4238501509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60711327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380937885"/>
                    </a:ext>
                  </a:extLst>
                </a:gridCol>
                <a:gridCol w="847107">
                  <a:extLst>
                    <a:ext uri="{9D8B030D-6E8A-4147-A177-3AD203B41FA5}">
                      <a16:colId xmlns:a16="http://schemas.microsoft.com/office/drawing/2014/main" val="1111315735"/>
                    </a:ext>
                  </a:extLst>
                </a:gridCol>
              </a:tblGrid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166072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94475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03292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183399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8141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916186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…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15500"/>
                  </a:ext>
                </a:extLst>
              </a:tr>
              <a:tr h="3355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3.0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7.8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854063"/>
                  </a:ext>
                </a:extLst>
              </a:tr>
            </a:tbl>
          </a:graphicData>
        </a:graphic>
      </p:graphicFrame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C01AB449-71FF-40E6-8138-55D9D23B1C72}"/>
              </a:ext>
            </a:extLst>
          </p:cNvPr>
          <p:cNvSpPr/>
          <p:nvPr/>
        </p:nvSpPr>
        <p:spPr>
          <a:xfrm>
            <a:off x="1009403" y="3652351"/>
            <a:ext cx="6875813" cy="281970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45E55363-3203-4848-94E8-56EC306E7FF1}"/>
              </a:ext>
            </a:extLst>
          </p:cNvPr>
          <p:cNvSpPr/>
          <p:nvPr/>
        </p:nvSpPr>
        <p:spPr>
          <a:xfrm rot="16200000">
            <a:off x="4319629" y="716154"/>
            <a:ext cx="294303" cy="5578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/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ED4A11-CF1B-4649-AB09-3604D458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32" y="2904093"/>
                <a:ext cx="191489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093C2BF-CC88-4523-8C43-2E785F04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67830"/>
              </p:ext>
            </p:extLst>
          </p:nvPr>
        </p:nvGraphicFramePr>
        <p:xfrm>
          <a:off x="8314706" y="3433007"/>
          <a:ext cx="609600" cy="3001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641391742"/>
                    </a:ext>
                  </a:extLst>
                </a:gridCol>
              </a:tblGrid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2252470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9278935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16179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0606377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074155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359930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382222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4360273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3496951"/>
                  </a:ext>
                </a:extLst>
              </a:tr>
              <a:tr h="3001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3887942"/>
                  </a:ext>
                </a:extLst>
              </a:tr>
            </a:tbl>
          </a:graphicData>
        </a:graphic>
      </p:graphicFrame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ED90F924-5C3F-4983-84C3-D048F03B7C0A}"/>
              </a:ext>
            </a:extLst>
          </p:cNvPr>
          <p:cNvSpPr/>
          <p:nvPr/>
        </p:nvSpPr>
        <p:spPr>
          <a:xfrm>
            <a:off x="8281060" y="4180114"/>
            <a:ext cx="609600" cy="229193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1057C75-39E5-4083-8CE9-429605852299}"/>
              </a:ext>
            </a:extLst>
          </p:cNvPr>
          <p:cNvSpPr/>
          <p:nvPr/>
        </p:nvSpPr>
        <p:spPr>
          <a:xfrm>
            <a:off x="8162306" y="3291304"/>
            <a:ext cx="914400" cy="5494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7" name="Равно 6">
            <a:extLst>
              <a:ext uri="{FF2B5EF4-FFF2-40B4-BE49-F238E27FC236}">
                <a16:creationId xmlns:a16="http://schemas.microsoft.com/office/drawing/2014/main" id="{9337348C-2721-477C-9E7F-74CA589C85B9}"/>
              </a:ext>
            </a:extLst>
          </p:cNvPr>
          <p:cNvSpPr/>
          <p:nvPr/>
        </p:nvSpPr>
        <p:spPr>
          <a:xfrm>
            <a:off x="9076706" y="4726379"/>
            <a:ext cx="411678" cy="403761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C550D807-25C0-4704-8BF0-B1A1EC72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19741"/>
              </p:ext>
            </p:extLst>
          </p:nvPr>
        </p:nvGraphicFramePr>
        <p:xfrm>
          <a:off x="9914837" y="4160828"/>
          <a:ext cx="609600" cy="23112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555875388"/>
                    </a:ext>
                  </a:extLst>
                </a:gridCol>
              </a:tblGrid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-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103.0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5526452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8243768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1987611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95.7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6704484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1755126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2441615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7570787"/>
                  </a:ext>
                </a:extLst>
              </a:tr>
              <a:tr h="288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62.1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2249331"/>
                  </a:ext>
                </a:extLst>
              </a:tr>
            </a:tbl>
          </a:graphicData>
        </a:graphic>
      </p:graphicFrame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E3902C7C-76C1-4FA6-8A61-C23ED30826AD}"/>
              </a:ext>
            </a:extLst>
          </p:cNvPr>
          <p:cNvSpPr/>
          <p:nvPr/>
        </p:nvSpPr>
        <p:spPr>
          <a:xfrm>
            <a:off x="9785268" y="4180114"/>
            <a:ext cx="739169" cy="2311224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C43CEA-639A-4C70-B60C-D3121AD9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306" y="873702"/>
            <a:ext cx="3325791" cy="20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6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B2105-445A-4A41-8421-30FC895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2A8DB-7751-4948-A72A-63110BA6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254444" cy="4620849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Давайте на нашей схеме уберем вектора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умножим эмбеддинги на матрицу значений. Будем считат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ь, что эти векторы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бы связаны с соответствующими ключами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Для каждого  столбца этой диаграммы мы умножаем каждый из векторов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соответствующий вес в этом столбце.</a:t>
            </a: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90B30B-9A9D-4FD5-878E-5B5392CA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12" y="1732449"/>
            <a:ext cx="7495501" cy="453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1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B2105-445A-4A41-8421-30FC895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2A8DB-7751-4948-A72A-63110BA6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2708179" cy="4870232"/>
          </a:xfrm>
        </p:spPr>
        <p:txBody>
          <a:bodyPr>
            <a:normAutofit lnSpcReduction="10000"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каждого  столбца этой диаграммы мы умножаем каждый из векторов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соответствующий вес в этом столбце.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примере для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векторы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имеют большие числа для слов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Fluffy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все остальные векторы значений обнуляются или почти обнуляются. </a:t>
            </a:r>
          </a:p>
          <a:p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6DC60C-674D-4C6F-8852-6D5E08500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-1" r="15077" b="2639"/>
          <a:stretch/>
        </p:blipFill>
        <p:spPr bwMode="auto">
          <a:xfrm>
            <a:off x="3951229" y="1580051"/>
            <a:ext cx="7733190" cy="46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7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82997-B816-4D37-9C53-1DB63D32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08D25E-A8A9-4E50-AD64-313A9C809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970450"/>
          </a:xfrm>
        </p:spPr>
        <p:txBody>
          <a:bodyPr/>
          <a:lstStyle/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Входной текст разбивается на маленькие кусочки – токены – это слова или отдельные части слов. Для упрощения будем считать, что токены это отдельные слова.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A77A190-3BA5-4A40-BA56-2724657EF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500807"/>
              </p:ext>
            </p:extLst>
          </p:nvPr>
        </p:nvGraphicFramePr>
        <p:xfrm>
          <a:off x="1389413" y="3424326"/>
          <a:ext cx="5743696" cy="9102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7962">
                  <a:extLst>
                    <a:ext uri="{9D8B030D-6E8A-4147-A177-3AD203B41FA5}">
                      <a16:colId xmlns:a16="http://schemas.microsoft.com/office/drawing/2014/main" val="1545036216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3627662725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3685989569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3306374786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3278318562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935570746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4108106687"/>
                    </a:ext>
                  </a:extLst>
                </a:gridCol>
                <a:gridCol w="717962">
                  <a:extLst>
                    <a:ext uri="{9D8B030D-6E8A-4147-A177-3AD203B41FA5}">
                      <a16:colId xmlns:a16="http://schemas.microsoft.com/office/drawing/2014/main" val="3964547568"/>
                    </a:ext>
                  </a:extLst>
                </a:gridCol>
              </a:tblGrid>
              <a:tr h="455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Four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seven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years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87505"/>
                  </a:ext>
                </a:extLst>
              </a:tr>
              <a:tr h="455126"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???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03887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6ADCFA-631D-433D-A8CC-4ABFB0797089}"/>
              </a:ext>
            </a:extLst>
          </p:cNvPr>
          <p:cNvSpPr txBox="1"/>
          <p:nvPr/>
        </p:nvSpPr>
        <p:spPr>
          <a:xfrm>
            <a:off x="3408218" y="2549186"/>
            <a:ext cx="201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Tokens</a:t>
            </a:r>
            <a:endParaRPr lang="ru-RU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164E0C8-EA18-4940-B069-7169CF8407B7}"/>
              </a:ext>
            </a:extLst>
          </p:cNvPr>
          <p:cNvCxnSpPr>
            <a:cxnSpLocks/>
          </p:cNvCxnSpPr>
          <p:nvPr/>
        </p:nvCxnSpPr>
        <p:spPr>
          <a:xfrm flipH="1">
            <a:off x="1911928" y="2866264"/>
            <a:ext cx="1816924" cy="4469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00AEF78-B554-4C79-971C-31E1F2DEF818}"/>
              </a:ext>
            </a:extLst>
          </p:cNvPr>
          <p:cNvCxnSpPr>
            <a:cxnSpLocks/>
          </p:cNvCxnSpPr>
          <p:nvPr/>
        </p:nvCxnSpPr>
        <p:spPr>
          <a:xfrm flipH="1">
            <a:off x="2576946" y="2855300"/>
            <a:ext cx="1151906" cy="45791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7453F-5194-4B57-A0E7-F324BEB3FF82}"/>
              </a:ext>
            </a:extLst>
          </p:cNvPr>
          <p:cNvSpPr txBox="1"/>
          <p:nvPr/>
        </p:nvSpPr>
        <p:spPr>
          <a:xfrm>
            <a:off x="913795" y="4357887"/>
            <a:ext cx="10353762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t-RU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шаг – связать каждый токен с многомерным вектором, который мы называем эмбеддингом токена. При этом различные измерения в этом многомерном пространстве эмбеддингов могут иметь семантическое значение. </a:t>
            </a:r>
            <a:endParaRPr lang="ru-RU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6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F8E8-5660-4AE3-82AC-53D2EE07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Значения (</a:t>
            </a:r>
            <a:r>
              <a:rPr lang="en-US" dirty="0"/>
              <a:t>values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40E326-C416-4EEE-9083-F1AB3D5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2672553" cy="4765965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наконец, чтобы обновить этот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слова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Creature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мы складываем все значения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столбец, получаем некоторое изменение, и затем добавляем его к исходному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случае мы добавили голубой цвет у нашему пушистому существу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9EE178-67B6-4552-B7D5-A226B449E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4" t="8016" r="23734" b="4539"/>
          <a:stretch/>
        </p:blipFill>
        <p:spPr bwMode="auto">
          <a:xfrm>
            <a:off x="3716976" y="1580050"/>
            <a:ext cx="8039595" cy="49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75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F8E8-5660-4AE3-82AC-53D2EE07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Конечно, мы делаем это не для одного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применяем эту же взвешенную сумму ко всем столбцам на этой картинке, создавая последовательность изменений и добавляя все эти изменения к соответствующим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эмбеддингам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2DDD45-D0AC-4126-B357-5F5B8D00D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9107" r="9513" b="14674"/>
          <a:stretch/>
        </p:blipFill>
        <p:spPr bwMode="auto">
          <a:xfrm>
            <a:off x="781489" y="1973282"/>
            <a:ext cx="10629021" cy="45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8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4CB8C-7B25-4C97-BFBA-01438A2A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2D1109-69C2-4B9E-B8C7-E7D18BE9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итоге весь этот процесс можно описать как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HEAD OF ATTENTION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(единую голову внимания).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процесс </a:t>
            </a:r>
            <a:r>
              <a:rPr lang="ru-R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параметризован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тремя отдельными матрицами с настраиваемыми параметрами: ключи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запросы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значения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прошлой главе мы начинали подсчет общего количества параметров модели для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-3.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Продолжим эти расчеты.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281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DE058-6C37-4B3C-9365-9BD03934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624B0-0B29-4C5D-86FE-08CE50E8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970451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Матрицы ключей и запросов имеют по 12 тыс. столбцов, это размерность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128 строк – это размерность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Получаем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около 1.5 миллиона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параметров для каждой матрицы.</a:t>
            </a:r>
          </a:p>
          <a:p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B8E5790-44C0-4881-8364-47899E868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05504"/>
              </p:ext>
            </p:extLst>
          </p:nvPr>
        </p:nvGraphicFramePr>
        <p:xfrm>
          <a:off x="1207325" y="3440078"/>
          <a:ext cx="6705600" cy="10985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31160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96376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38627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458146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585133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19799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1437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96061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78011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26043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446336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-0.9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28117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78912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6.6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75649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02086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-1.5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2894157"/>
                  </a:ext>
                </a:extLst>
              </a:tr>
            </a:tbl>
          </a:graphicData>
        </a:graphic>
      </p:graphicFrame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63D4DAA8-B659-441A-973B-9520BC82FD11}"/>
              </a:ext>
            </a:extLst>
          </p:cNvPr>
          <p:cNvSpPr/>
          <p:nvPr/>
        </p:nvSpPr>
        <p:spPr>
          <a:xfrm>
            <a:off x="1187533" y="3429000"/>
            <a:ext cx="6705600" cy="109855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Левая фигурная скобка 5">
            <a:extLst>
              <a:ext uri="{FF2B5EF4-FFF2-40B4-BE49-F238E27FC236}">
                <a16:creationId xmlns:a16="http://schemas.microsoft.com/office/drawing/2014/main" id="{0E0600FE-04DE-4D43-8E2E-F76A4DB7E98C}"/>
              </a:ext>
            </a:extLst>
          </p:cNvPr>
          <p:cNvSpPr/>
          <p:nvPr/>
        </p:nvSpPr>
        <p:spPr>
          <a:xfrm rot="5400000">
            <a:off x="4436918" y="301336"/>
            <a:ext cx="246414" cy="60089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6DB51-E59D-4C93-8A2B-B69DB34190F0}"/>
              </a:ext>
            </a:extLst>
          </p:cNvPr>
          <p:cNvSpPr txBox="1"/>
          <p:nvPr/>
        </p:nvSpPr>
        <p:spPr>
          <a:xfrm>
            <a:off x="4108862" y="2850078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B7F1065-9794-42EB-8BFE-7737272FB47F}"/>
              </a:ext>
            </a:extLst>
          </p:cNvPr>
          <p:cNvSpPr/>
          <p:nvPr/>
        </p:nvSpPr>
        <p:spPr>
          <a:xfrm>
            <a:off x="1425039" y="2702900"/>
            <a:ext cx="1413164" cy="4796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Query</a:t>
            </a:r>
            <a:endParaRPr lang="ru-RU" b="1" dirty="0">
              <a:solidFill>
                <a:srgbClr val="FFFF00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5FDE247-6E75-4DAE-8E40-CA9D0E76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96523"/>
              </p:ext>
            </p:extLst>
          </p:nvPr>
        </p:nvGraphicFramePr>
        <p:xfrm>
          <a:off x="1417122" y="5474318"/>
          <a:ext cx="6361220" cy="10985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6122">
                  <a:extLst>
                    <a:ext uri="{9D8B030D-6E8A-4147-A177-3AD203B41FA5}">
                      <a16:colId xmlns:a16="http://schemas.microsoft.com/office/drawing/2014/main" val="1624693493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4032170955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986276532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427336048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1176431343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3867451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239891082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3644324220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368452039"/>
                    </a:ext>
                  </a:extLst>
                </a:gridCol>
                <a:gridCol w="636122">
                  <a:extLst>
                    <a:ext uri="{9D8B030D-6E8A-4147-A177-3AD203B41FA5}">
                      <a16:colId xmlns:a16="http://schemas.microsoft.com/office/drawing/2014/main" val="3223650165"/>
                    </a:ext>
                  </a:extLst>
                </a:gridCol>
              </a:tblGrid>
              <a:tr h="1924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-0.7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0290358"/>
                  </a:ext>
                </a:extLst>
              </a:tr>
              <a:tr h="1924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-0.2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70534590"/>
                  </a:ext>
                </a:extLst>
              </a:tr>
              <a:tr h="1924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1174159"/>
                  </a:ext>
                </a:extLst>
              </a:tr>
              <a:tr h="1924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5271597"/>
                  </a:ext>
                </a:extLst>
              </a:tr>
              <a:tr h="1924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-0.3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7.5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2287663"/>
                  </a:ext>
                </a:extLst>
              </a:tr>
            </a:tbl>
          </a:graphicData>
        </a:graphic>
      </p:graphicFrame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93B4BD7D-E614-4C74-A1B7-E243751E822E}"/>
              </a:ext>
            </a:extLst>
          </p:cNvPr>
          <p:cNvSpPr/>
          <p:nvPr/>
        </p:nvSpPr>
        <p:spPr>
          <a:xfrm>
            <a:off x="1282535" y="5253650"/>
            <a:ext cx="6705600" cy="1491534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60F90E0-8832-4E4F-ADA1-95C37D2A5A21}"/>
              </a:ext>
            </a:extLst>
          </p:cNvPr>
          <p:cNvSpPr/>
          <p:nvPr/>
        </p:nvSpPr>
        <p:spPr>
          <a:xfrm>
            <a:off x="1555668" y="4667003"/>
            <a:ext cx="950026" cy="414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Key</a:t>
            </a:r>
            <a:endParaRPr lang="ru-RU" b="1" dirty="0">
              <a:solidFill>
                <a:srgbClr val="92D050"/>
              </a:solidFill>
            </a:endParaRPr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EC672777-9F8E-4C11-8D7C-73918B318772}"/>
              </a:ext>
            </a:extLst>
          </p:cNvPr>
          <p:cNvSpPr/>
          <p:nvPr/>
        </p:nvSpPr>
        <p:spPr>
          <a:xfrm rot="5400000">
            <a:off x="4557158" y="2253134"/>
            <a:ext cx="320634" cy="61217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57447-E926-48C4-9AB9-D266E9C888D2}"/>
              </a:ext>
            </a:extLst>
          </p:cNvPr>
          <p:cNvSpPr txBox="1"/>
          <p:nvPr/>
        </p:nvSpPr>
        <p:spPr>
          <a:xfrm>
            <a:off x="4368140" y="4712002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4602A4B5-7F38-4F86-BA6E-F0AB77EA04ED}"/>
              </a:ext>
            </a:extLst>
          </p:cNvPr>
          <p:cNvSpPr/>
          <p:nvPr/>
        </p:nvSpPr>
        <p:spPr>
          <a:xfrm>
            <a:off x="8170223" y="3429000"/>
            <a:ext cx="225632" cy="10985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0929ABCC-A6A2-4036-ADF7-220021874AAA}"/>
              </a:ext>
            </a:extLst>
          </p:cNvPr>
          <p:cNvSpPr/>
          <p:nvPr/>
        </p:nvSpPr>
        <p:spPr>
          <a:xfrm>
            <a:off x="8180120" y="5298415"/>
            <a:ext cx="281050" cy="13192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8810E-809A-4663-8778-FF06C9F0DE78}"/>
              </a:ext>
            </a:extLst>
          </p:cNvPr>
          <p:cNvSpPr txBox="1"/>
          <p:nvPr/>
        </p:nvSpPr>
        <p:spPr>
          <a:xfrm>
            <a:off x="8668987" y="3657600"/>
            <a:ext cx="11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65F25-2C6F-4A75-BD82-3EE17A6B2A4C}"/>
              </a:ext>
            </a:extLst>
          </p:cNvPr>
          <p:cNvSpPr txBox="1"/>
          <p:nvPr/>
        </p:nvSpPr>
        <p:spPr>
          <a:xfrm>
            <a:off x="8668987" y="5773358"/>
            <a:ext cx="11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82464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0AE4A-4C3F-4CF6-8BDD-D1AFE855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5C108-A1F5-429C-8B71-DAD912351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141380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матрицы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предположить 12 тыс. столбцов и столько же строк, поскольку и входы, и выходы находятся в пространстве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означало бы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150 млн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параметров.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2A60E30-6C53-4668-B481-A57CE0074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5269"/>
              </p:ext>
            </p:extLst>
          </p:nvPr>
        </p:nvGraphicFramePr>
        <p:xfrm>
          <a:off x="1213876" y="3565154"/>
          <a:ext cx="9753600" cy="2501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576072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260823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56319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58402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027229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76939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22643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916965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703364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14809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241887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744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175160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782422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17241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866759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-198.6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51170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-0.4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-0.1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73.1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46379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-28.2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21505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119.4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95060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215.7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11253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-7.3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-0.9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70691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83825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-2.6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-0.8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-6.2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-5.6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08496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26979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-8.4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-3.8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-9.2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-1.4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-5.1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87651709"/>
                  </a:ext>
                </a:extLst>
              </a:tr>
            </a:tbl>
          </a:graphicData>
        </a:graphic>
      </p:graphicFrame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C8F616F8-F322-4913-9A11-F15CFF7DB306}"/>
              </a:ext>
            </a:extLst>
          </p:cNvPr>
          <p:cNvSpPr/>
          <p:nvPr/>
        </p:nvSpPr>
        <p:spPr>
          <a:xfrm>
            <a:off x="1213876" y="3565154"/>
            <a:ext cx="6350706" cy="2683246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войные круглые скобки 5">
            <a:extLst>
              <a:ext uri="{FF2B5EF4-FFF2-40B4-BE49-F238E27FC236}">
                <a16:creationId xmlns:a16="http://schemas.microsoft.com/office/drawing/2014/main" id="{2F42750B-90F7-41CC-8049-25CDCC45A4CC}"/>
              </a:ext>
            </a:extLst>
          </p:cNvPr>
          <p:cNvSpPr/>
          <p:nvPr/>
        </p:nvSpPr>
        <p:spPr>
          <a:xfrm>
            <a:off x="8455231" y="3429000"/>
            <a:ext cx="878774" cy="2683246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C6B3828E-0579-43D5-AEEC-2BDBE4FA4034}"/>
              </a:ext>
            </a:extLst>
          </p:cNvPr>
          <p:cNvSpPr/>
          <p:nvPr/>
        </p:nvSpPr>
        <p:spPr>
          <a:xfrm>
            <a:off x="10224655" y="3429000"/>
            <a:ext cx="1042902" cy="2819400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 7">
            <a:extLst>
              <a:ext uri="{FF2B5EF4-FFF2-40B4-BE49-F238E27FC236}">
                <a16:creationId xmlns:a16="http://schemas.microsoft.com/office/drawing/2014/main" id="{35413FFA-3A7B-471F-BB19-319A01E1FE4B}"/>
              </a:ext>
            </a:extLst>
          </p:cNvPr>
          <p:cNvSpPr/>
          <p:nvPr/>
        </p:nvSpPr>
        <p:spPr>
          <a:xfrm>
            <a:off x="9429008" y="4488873"/>
            <a:ext cx="700644" cy="34438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E33F0BDB-30DF-43EA-AEA6-1CC6D65153A7}"/>
              </a:ext>
            </a:extLst>
          </p:cNvPr>
          <p:cNvSpPr/>
          <p:nvPr/>
        </p:nvSpPr>
        <p:spPr>
          <a:xfrm rot="16200000">
            <a:off x="4243665" y="820907"/>
            <a:ext cx="291128" cy="51258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F00B3628-CA8B-439B-A925-EB62A3A33C2B}"/>
              </a:ext>
            </a:extLst>
          </p:cNvPr>
          <p:cNvSpPr/>
          <p:nvPr/>
        </p:nvSpPr>
        <p:spPr>
          <a:xfrm rot="10800000">
            <a:off x="829440" y="3565154"/>
            <a:ext cx="190006" cy="25789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E8C9C-3B64-4480-BF80-65F0C83FF57C}"/>
              </a:ext>
            </a:extLst>
          </p:cNvPr>
          <p:cNvSpPr txBox="1"/>
          <p:nvPr/>
        </p:nvSpPr>
        <p:spPr>
          <a:xfrm>
            <a:off x="3957887" y="2902374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5B0406-032E-415D-9781-51BB8CD0BB61}"/>
              </a:ext>
            </a:extLst>
          </p:cNvPr>
          <p:cNvSpPr/>
          <p:nvPr/>
        </p:nvSpPr>
        <p:spPr>
          <a:xfrm>
            <a:off x="1365662" y="2565070"/>
            <a:ext cx="1318161" cy="491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Value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F9513-F96A-40A3-ABF4-46D651B73B81}"/>
              </a:ext>
            </a:extLst>
          </p:cNvPr>
          <p:cNvSpPr txBox="1"/>
          <p:nvPr/>
        </p:nvSpPr>
        <p:spPr>
          <a:xfrm rot="16200000">
            <a:off x="104837" y="4809716"/>
            <a:ext cx="101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12,288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052492C-F689-40D0-862C-ADB7322C00C7}"/>
              </a:ext>
            </a:extLst>
          </p:cNvPr>
          <p:cNvSpPr/>
          <p:nvPr/>
        </p:nvSpPr>
        <p:spPr>
          <a:xfrm>
            <a:off x="6952130" y="2479402"/>
            <a:ext cx="1175657" cy="40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d_imput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7DEDBFF-7273-4525-AA3A-124386D94431}"/>
              </a:ext>
            </a:extLst>
          </p:cNvPr>
          <p:cNvSpPr/>
          <p:nvPr/>
        </p:nvSpPr>
        <p:spPr>
          <a:xfrm>
            <a:off x="8889294" y="2477424"/>
            <a:ext cx="1175657" cy="40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d_output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76264-E23F-459B-9C04-F03AB46DE1E5}"/>
              </a:ext>
            </a:extLst>
          </p:cNvPr>
          <p:cNvSpPr txBox="1"/>
          <p:nvPr/>
        </p:nvSpPr>
        <p:spPr>
          <a:xfrm>
            <a:off x="3942607" y="2907154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1641-9E37-46E8-9FC5-68D1A619FD82}"/>
              </a:ext>
            </a:extLst>
          </p:cNvPr>
          <p:cNvSpPr txBox="1"/>
          <p:nvPr/>
        </p:nvSpPr>
        <p:spPr>
          <a:xfrm>
            <a:off x="7188122" y="2807262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F133F6-7C51-4109-AC7B-F400AA8EF1F2}"/>
              </a:ext>
            </a:extLst>
          </p:cNvPr>
          <p:cNvSpPr txBox="1"/>
          <p:nvPr/>
        </p:nvSpPr>
        <p:spPr>
          <a:xfrm>
            <a:off x="9075749" y="2886124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12,288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1B2F2805-C41A-4044-AB12-FB4DCA5584FF}"/>
              </a:ext>
            </a:extLst>
          </p:cNvPr>
          <p:cNvCxnSpPr>
            <a:stCxn id="17" idx="2"/>
          </p:cNvCxnSpPr>
          <p:nvPr/>
        </p:nvCxnSpPr>
        <p:spPr>
          <a:xfrm>
            <a:off x="7663135" y="3176594"/>
            <a:ext cx="661468" cy="766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77F7F1B-9CAB-4442-B34E-91881531527E}"/>
              </a:ext>
            </a:extLst>
          </p:cNvPr>
          <p:cNvCxnSpPr>
            <a:cxnSpLocks/>
          </p:cNvCxnSpPr>
          <p:nvPr/>
        </p:nvCxnSpPr>
        <p:spPr>
          <a:xfrm>
            <a:off x="9550762" y="3249685"/>
            <a:ext cx="534389" cy="692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2F637-CA1F-46BC-9C9F-25161F43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7E6D68-9542-40F7-A7B4-7BA190904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принципе так можно сделать – можно было бы выделить на матрицу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намного больше параметров, чем на матрицы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на практике гораздо эффективнее выделить на эту матрицу такое же количество параметров, как и для матриц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особенно полезно для параллельного запуска нескольких голов внимания. 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ACE6B5F-EE16-4585-A5AF-6A0E7A7154F7}"/>
              </a:ext>
            </a:extLst>
          </p:cNvPr>
          <p:cNvSpPr/>
          <p:nvPr/>
        </p:nvSpPr>
        <p:spPr>
          <a:xfrm>
            <a:off x="4013860" y="3657600"/>
            <a:ext cx="2838202" cy="712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#  Value params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Равно 4">
            <a:extLst>
              <a:ext uri="{FF2B5EF4-FFF2-40B4-BE49-F238E27FC236}">
                <a16:creationId xmlns:a16="http://schemas.microsoft.com/office/drawing/2014/main" id="{34207FD5-7ECF-4359-9D8B-015D1A5DBD55}"/>
              </a:ext>
            </a:extLst>
          </p:cNvPr>
          <p:cNvSpPr/>
          <p:nvPr/>
        </p:nvSpPr>
        <p:spPr>
          <a:xfrm rot="5400000">
            <a:off x="5130141" y="4417620"/>
            <a:ext cx="807522" cy="52251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44A871-D685-47EF-92D0-B8EAF8272ADC}"/>
              </a:ext>
            </a:extLst>
          </p:cNvPr>
          <p:cNvSpPr/>
          <p:nvPr/>
        </p:nvSpPr>
        <p:spPr>
          <a:xfrm>
            <a:off x="2891642" y="5403270"/>
            <a:ext cx="2244436" cy="712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#  Query params</a:t>
            </a:r>
            <a:endParaRPr lang="ru-RU" sz="2000" b="1" dirty="0">
              <a:solidFill>
                <a:srgbClr val="FFFF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6CAD6A-3CA8-4B21-8D9C-E4078C6491D8}"/>
              </a:ext>
            </a:extLst>
          </p:cNvPr>
          <p:cNvSpPr/>
          <p:nvPr/>
        </p:nvSpPr>
        <p:spPr>
          <a:xfrm>
            <a:off x="6090676" y="5391396"/>
            <a:ext cx="2244436" cy="712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#  Key params</a:t>
            </a:r>
            <a:endParaRPr lang="ru-RU" sz="2000" b="1" dirty="0">
              <a:solidFill>
                <a:srgbClr val="92D050"/>
              </a:solidFill>
            </a:endParaRP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CF5A4B81-F519-4E1A-9AC8-BF7739914788}"/>
              </a:ext>
            </a:extLst>
          </p:cNvPr>
          <p:cNvSpPr/>
          <p:nvPr/>
        </p:nvSpPr>
        <p:spPr>
          <a:xfrm>
            <a:off x="5432961" y="5581403"/>
            <a:ext cx="362199" cy="362196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511986C5-6A96-4643-A672-27B4FC5D01CB}"/>
              </a:ext>
            </a:extLst>
          </p:cNvPr>
          <p:cNvSpPr/>
          <p:nvPr/>
        </p:nvSpPr>
        <p:spPr>
          <a:xfrm>
            <a:off x="2891642" y="5581403"/>
            <a:ext cx="2244436" cy="362196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Двойные круглые скобки 10">
            <a:extLst>
              <a:ext uri="{FF2B5EF4-FFF2-40B4-BE49-F238E27FC236}">
                <a16:creationId xmlns:a16="http://schemas.microsoft.com/office/drawing/2014/main" id="{18D6F3A6-5B74-43E8-8A61-DBEC470282B1}"/>
              </a:ext>
            </a:extLst>
          </p:cNvPr>
          <p:cNvSpPr/>
          <p:nvPr/>
        </p:nvSpPr>
        <p:spPr>
          <a:xfrm>
            <a:off x="6234545" y="5581403"/>
            <a:ext cx="1923803" cy="362196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222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62441-5491-488F-ABAC-AA980137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64369-9EBF-410E-8AFD-5EA0361C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307634"/>
          </a:xfrm>
        </p:spPr>
        <p:txBody>
          <a:bodyPr/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этого добиться, матрица значений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раскладывается на произведение двух  матриц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FDC2576-0B9F-4A7D-97B0-9E22ADE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83597"/>
              </p:ext>
            </p:extLst>
          </p:nvPr>
        </p:nvGraphicFramePr>
        <p:xfrm>
          <a:off x="913795" y="4021303"/>
          <a:ext cx="10353672" cy="21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5204">
                  <a:extLst>
                    <a:ext uri="{9D8B030D-6E8A-4147-A177-3AD203B41FA5}">
                      <a16:colId xmlns:a16="http://schemas.microsoft.com/office/drawing/2014/main" val="3917833705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990842175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3602873435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4128005768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574763181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3155911841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3364782358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468843913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4234163070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1095751587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982946195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2495210044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2555481607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2588692126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1734888098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2559195280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4230945145"/>
                    </a:ext>
                  </a:extLst>
                </a:gridCol>
                <a:gridCol w="575204">
                  <a:extLst>
                    <a:ext uri="{9D8B030D-6E8A-4147-A177-3AD203B41FA5}">
                      <a16:colId xmlns:a16="http://schemas.microsoft.com/office/drawing/2014/main" val="3082441256"/>
                    </a:ext>
                  </a:extLst>
                </a:gridCol>
              </a:tblGrid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-198.6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4275332553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73.1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1547682970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-28.2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2158451347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119.4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2833428837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-1.0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6.7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215.7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1917816906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-1.0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91.8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722949451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-8.1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9.0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-29.1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94660567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-1.8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-0.9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-1.9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-6.2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-5.6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2579284887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2744668052"/>
                  </a:ext>
                </a:extLst>
              </a:tr>
              <a:tr h="1737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-9.8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…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2.0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-5.1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2" marR="5992" marT="5992" marB="0" anchor="b"/>
                </a:tc>
                <a:extLst>
                  <a:ext uri="{0D108BD9-81ED-4DB2-BD59-A6C34878D82A}">
                    <a16:rowId xmlns:a16="http://schemas.microsoft.com/office/drawing/2014/main" val="4137877044"/>
                  </a:ext>
                </a:extLst>
              </a:tr>
            </a:tbl>
          </a:graphicData>
        </a:graphic>
      </p:graphicFrame>
      <p:sp>
        <p:nvSpPr>
          <p:cNvPr id="6" name="Двойные круглые скобки 5">
            <a:extLst>
              <a:ext uri="{FF2B5EF4-FFF2-40B4-BE49-F238E27FC236}">
                <a16:creationId xmlns:a16="http://schemas.microsoft.com/office/drawing/2014/main" id="{C67E6090-6852-4CC5-80F3-263228885ED5}"/>
              </a:ext>
            </a:extLst>
          </p:cNvPr>
          <p:cNvSpPr/>
          <p:nvPr/>
        </p:nvSpPr>
        <p:spPr>
          <a:xfrm>
            <a:off x="795647" y="3987726"/>
            <a:ext cx="2470067" cy="2227097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91E5DF4B-915F-42DC-984D-8009A0185450}"/>
              </a:ext>
            </a:extLst>
          </p:cNvPr>
          <p:cNvSpPr/>
          <p:nvPr/>
        </p:nvSpPr>
        <p:spPr>
          <a:xfrm>
            <a:off x="3788229" y="4429496"/>
            <a:ext cx="5138059" cy="1686296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A6F45BCA-2859-4035-98C1-51483B002640}"/>
              </a:ext>
            </a:extLst>
          </p:cNvPr>
          <p:cNvSpPr/>
          <p:nvPr/>
        </p:nvSpPr>
        <p:spPr>
          <a:xfrm>
            <a:off x="9500260" y="3987726"/>
            <a:ext cx="700644" cy="2260674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 8">
            <a:extLst>
              <a:ext uri="{FF2B5EF4-FFF2-40B4-BE49-F238E27FC236}">
                <a16:creationId xmlns:a16="http://schemas.microsoft.com/office/drawing/2014/main" id="{204F180F-7F1F-45BD-BEE6-496FA8601A41}"/>
              </a:ext>
            </a:extLst>
          </p:cNvPr>
          <p:cNvSpPr/>
          <p:nvPr/>
        </p:nvSpPr>
        <p:spPr>
          <a:xfrm>
            <a:off x="10331532" y="4726379"/>
            <a:ext cx="308759" cy="463138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Двойные круглые скобки 9">
            <a:extLst>
              <a:ext uri="{FF2B5EF4-FFF2-40B4-BE49-F238E27FC236}">
                <a16:creationId xmlns:a16="http://schemas.microsoft.com/office/drawing/2014/main" id="{9604044B-23EA-49C1-9A3D-66A8BEA481FF}"/>
              </a:ext>
            </a:extLst>
          </p:cNvPr>
          <p:cNvSpPr/>
          <p:nvPr/>
        </p:nvSpPr>
        <p:spPr>
          <a:xfrm>
            <a:off x="10640291" y="3895106"/>
            <a:ext cx="745324" cy="2353294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AD991C06-5F79-40FF-8D25-DE76B90129CA}"/>
              </a:ext>
            </a:extLst>
          </p:cNvPr>
          <p:cNvSpPr/>
          <p:nvPr/>
        </p:nvSpPr>
        <p:spPr>
          <a:xfrm rot="16200000">
            <a:off x="6298736" y="2258453"/>
            <a:ext cx="155735" cy="42997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9EBE3A16-0FD8-4ED0-9892-333DCEBD6DB5}"/>
              </a:ext>
            </a:extLst>
          </p:cNvPr>
          <p:cNvSpPr/>
          <p:nvPr/>
        </p:nvSpPr>
        <p:spPr>
          <a:xfrm>
            <a:off x="463138" y="4021303"/>
            <a:ext cx="214361" cy="2193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B805BDE-D474-4731-A326-A35E229E47AC}"/>
              </a:ext>
            </a:extLst>
          </p:cNvPr>
          <p:cNvSpPr/>
          <p:nvPr/>
        </p:nvSpPr>
        <p:spPr>
          <a:xfrm rot="16200000">
            <a:off x="-264007" y="4877001"/>
            <a:ext cx="1054083" cy="389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12,288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DF4F12B-C08F-480F-BDCD-69C128925998}"/>
              </a:ext>
            </a:extLst>
          </p:cNvPr>
          <p:cNvSpPr/>
          <p:nvPr/>
        </p:nvSpPr>
        <p:spPr>
          <a:xfrm>
            <a:off x="5982616" y="3994330"/>
            <a:ext cx="1054083" cy="389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12,288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BE6C2F5-3DEA-4056-ACBA-01505F3B0D70}"/>
              </a:ext>
            </a:extLst>
          </p:cNvPr>
          <p:cNvSpPr/>
          <p:nvPr/>
        </p:nvSpPr>
        <p:spPr>
          <a:xfrm>
            <a:off x="178130" y="3716977"/>
            <a:ext cx="9001496" cy="2885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38AE4-E7A6-4FD1-B872-2B7299EFF405}"/>
              </a:ext>
            </a:extLst>
          </p:cNvPr>
          <p:cNvSpPr txBox="1"/>
          <p:nvPr/>
        </p:nvSpPr>
        <p:spPr>
          <a:xfrm>
            <a:off x="2945080" y="3143258"/>
            <a:ext cx="16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map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12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AD1A-63FE-4497-A7D1-10A54182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AC3C6-2891-48A0-81F0-473E10D8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177006"/>
          </a:xfrm>
        </p:spPr>
        <p:txBody>
          <a:bodyPr/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Концептуально эта матрица все еще остается линейным преобразованием, чьи входы и выходы имеют размерность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FF4E0CC-5FD7-4396-9D93-CAA9B98B8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9535" b="12532"/>
          <a:stretch/>
        </p:blipFill>
        <p:spPr bwMode="auto">
          <a:xfrm>
            <a:off x="1721922" y="2456846"/>
            <a:ext cx="8277102" cy="40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8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96518-381A-4FAB-9637-E1F70441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Подсчитываем 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30FC62-502D-4146-9F1F-0941980B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при этом мы берем одну из матриц с меньшим количеством строк, обычно такого же размера, как и  пространство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Т.е., мы переводим векторы из пространства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пространство значительно меньшей размерности. Мы будем называть это матрицей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down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хотя это не совсем общепринятое обозначение. 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Вторая матрица переводит векторы из этого меньшего пространства обратно в пространство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Назовем эту матрицу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up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опять же это не совсем общепринятое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обозначание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Обычно в статьях обозначения другие, и они немного более запутанные. А на языке линейной алгебры такая операция еще называется «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rank transformation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tt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472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7A97FDA-10EE-47F6-B7CD-2A795E1F6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17500"/>
          <a:stretch/>
        </p:blipFill>
        <p:spPr bwMode="auto">
          <a:xfrm>
            <a:off x="1543792" y="260646"/>
            <a:ext cx="8241475" cy="63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75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10162-6C64-4942-BF3B-ABC21136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9E4E08A-B57D-42ED-827C-C2B85BB64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772518"/>
              </p:ext>
            </p:extLst>
          </p:nvPr>
        </p:nvGraphicFramePr>
        <p:xfrm>
          <a:off x="1615044" y="1983179"/>
          <a:ext cx="8229600" cy="42652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608746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6511142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20893329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599884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4330365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9628083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245372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21629311"/>
                    </a:ext>
                  </a:extLst>
                </a:gridCol>
              </a:tblGrid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Four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seven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years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ago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282466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???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6632964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0602196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1.0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9.5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-4.7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-2.8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-6.8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8577085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4.3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-1.2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-1.2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-7.7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5468107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2.0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-0.8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-0.9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9.7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3.1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4160890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5.6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-8.7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-7.9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-7.2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5026818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-1.5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-8.5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-7.6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-9.5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-5.8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-6.0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8376827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-8.2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-6.7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-2.6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8011060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-1.2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-9.5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-7.1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-5.7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-3.0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6.4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6487322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7.8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6.6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-7.3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-4.9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-8.0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1632693"/>
                  </a:ext>
                </a:extLst>
              </a:tr>
              <a:tr h="53583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…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…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…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9745205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-2.3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7.3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-1.7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-2.7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-5.1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-8.0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9640701"/>
                  </a:ext>
                </a:extLst>
              </a:tr>
            </a:tbl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23CF21B-DD0A-4DBA-A7C5-7B27E729E263}"/>
              </a:ext>
            </a:extLst>
          </p:cNvPr>
          <p:cNvCxnSpPr/>
          <p:nvPr/>
        </p:nvCxnSpPr>
        <p:spPr>
          <a:xfrm>
            <a:off x="2090057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1E39180-4BFA-41B8-AFB6-F942E9840A6E}"/>
              </a:ext>
            </a:extLst>
          </p:cNvPr>
          <p:cNvCxnSpPr/>
          <p:nvPr/>
        </p:nvCxnSpPr>
        <p:spPr>
          <a:xfrm>
            <a:off x="3121231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47591CA-F05B-4BDF-B714-F70E3703FF2B}"/>
              </a:ext>
            </a:extLst>
          </p:cNvPr>
          <p:cNvCxnSpPr/>
          <p:nvPr/>
        </p:nvCxnSpPr>
        <p:spPr>
          <a:xfrm>
            <a:off x="4166259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F43779A-12B5-4BC5-926B-B7FBDDA18D05}"/>
              </a:ext>
            </a:extLst>
          </p:cNvPr>
          <p:cNvCxnSpPr/>
          <p:nvPr/>
        </p:nvCxnSpPr>
        <p:spPr>
          <a:xfrm>
            <a:off x="5187538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9035BEE-AE55-4411-BB23-CC853113DABB}"/>
              </a:ext>
            </a:extLst>
          </p:cNvPr>
          <p:cNvCxnSpPr/>
          <p:nvPr/>
        </p:nvCxnSpPr>
        <p:spPr>
          <a:xfrm>
            <a:off x="6260275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A57911-4911-484F-B466-52D3D60903FE}"/>
              </a:ext>
            </a:extLst>
          </p:cNvPr>
          <p:cNvCxnSpPr/>
          <p:nvPr/>
        </p:nvCxnSpPr>
        <p:spPr>
          <a:xfrm>
            <a:off x="7206343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2CAF3A-CB44-487A-A387-0D2A51E44CBC}"/>
              </a:ext>
            </a:extLst>
          </p:cNvPr>
          <p:cNvCxnSpPr/>
          <p:nvPr/>
        </p:nvCxnSpPr>
        <p:spPr>
          <a:xfrm>
            <a:off x="8286998" y="2375065"/>
            <a:ext cx="0" cy="47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86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DA376-F601-4F81-B9B1-35CE3A8D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9836"/>
            <a:ext cx="10353762" cy="970450"/>
          </a:xfrm>
        </p:spPr>
        <p:txBody>
          <a:bodyPr/>
          <a:lstStyle/>
          <a:p>
            <a:pPr algn="l"/>
            <a:r>
              <a:rPr lang="ru-RU" dirty="0"/>
              <a:t>Подсчеты параметров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2D7A6C-7042-418C-8530-38C59252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99624"/>
            <a:ext cx="10353762" cy="4058751"/>
          </a:xfrm>
        </p:spPr>
        <p:txBody>
          <a:bodyPr/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вернуться к подсчету параметров, получаем 6.3 млн параметров для каждой головы внимания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0BEA8E9-F934-491C-831B-FB46745AB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r="12825" b="3272"/>
          <a:stretch/>
        </p:blipFill>
        <p:spPr bwMode="auto">
          <a:xfrm>
            <a:off x="2660074" y="1791313"/>
            <a:ext cx="8324602" cy="48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3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DF421-0471-4A99-817D-6DFD81E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Перекрестное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DA547-80D7-41D8-84EC-E9A6802A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Небольшое замечание – то, что мы описали, называется «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 attention head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Кроме этого, в других моделях встречается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не относится к нашему примеру 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встречается в моделях, которые обрабатывают 2 разных типа данных.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переводят текст с одного языка на другой, или преобразуют аудиозапись в текст.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выглядит почти похоже, разница лишь в том, что матрицы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действуют на разные наборы данных.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в модели, выполняющей перевод, ключи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могут быть из одного языка, а запросы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другого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языка. И мы описываем соответствие этих слов друг другу.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Причем здесь как правило не будет никакого маскирования,  оно здесь не применимо.</a:t>
            </a: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731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6B99E-9A31-47F1-9E5F-11D2CFF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Множественные головы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38B878-DCF0-457C-A512-B73A8EBE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в целом посмотрели, как устроен механизм внимания, и нам осталось посмотреть, что будет, если мы повторим эти действия много-много раз.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Кроме прилагательных и существительных, есть еще множество других способов, как контекст может повлиять на значение слова.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если перед словом 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идет слово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crushed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то это имеет отношение к форме и структуре этого автомобиля.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Другой пример – если слово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wizard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встречается в том же отрывке, что 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речь наверное идет о Гарри Поттере.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если вместо этого в тексте есть слова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Queen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William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наверное, Гарри это британский принц.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1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C689C6-419D-47AF-92A6-AAEF2FB6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CA5151-3BB1-48D1-BC68-2449748D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743"/>
            <a:ext cx="1219200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48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1BC57-B53A-4246-BE45-080FF670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Множественные головы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6CE93-6F95-48F1-A4F6-9634C1D7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разных контекстах параметры в матрицах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будут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разными, а также будут разными матрицы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 значениями, которые нужно прибавлять к </a:t>
            </a:r>
            <a:r>
              <a:rPr lang="ru-R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эмбеддингам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истинное поведение этих матриц гораздо сложнее интерпретировать, потому что мы явно не знаем, какие измерения за что отвечают во время обучения модели.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Все, что мы описали – это одна голова внимания. А полный блок внимания внутри трансформера состоит из множества голов, в которых операции выполняются параллельно.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540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8BF26-9EAC-4289-A1CD-8654FA4D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Множественные головы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6F36-D252-40B3-BF72-7A38AAF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-3 использует 96 голов внимания внутри каждого блока. Здесь, конечно, нужно приложить усилия, чтобы не запутаться. Это означает, что у нас есть 96 разных матриц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создающих 96 разных паттернов внимания.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у каждой головы есть свои собственные матрицы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которые используются для создания 96 векторов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каждой позиции в контексте, для каждого токена выдает предлагаемое изменение, которое должно быть добавлено 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эмбеддингам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этой позиции.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суммируем все эти изменения, и добавляем их к исходному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этой позиции. В итоге эта сумма – это то, что получим на выходе из этого большого блока из нескольких голов внимания.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первый взгляд это выглядит запутано, но основная идея в том, что запуская параллельно множество разных голов, мы даем модели возможность узнать множество разных способов, как контекст может поменять смысл слов.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759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F760801-C31F-47F1-BE37-55639B8F9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9318"/>
          <a:stretch/>
        </p:blipFill>
        <p:spPr bwMode="auto">
          <a:xfrm>
            <a:off x="314557" y="0"/>
            <a:ext cx="115628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41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514CA5-18A7-4271-A5CA-F8289195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02412"/>
            <a:ext cx="10353762" cy="1165131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Продолжим подсчет количества параметров – добавляем 96 голосов, в каждой по 4 матрицы, в итоге добавляем около 600 млн параметров. </a:t>
            </a:r>
          </a:p>
          <a:p>
            <a:endParaRPr lang="ru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7DB703-F7A1-4D88-8327-3DF65B766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-14" r="12729" b="5187"/>
          <a:stretch/>
        </p:blipFill>
        <p:spPr bwMode="auto">
          <a:xfrm>
            <a:off x="1411184" y="1221592"/>
            <a:ext cx="9369631" cy="53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88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5750F-127C-4FCA-BB1D-BBAB0A4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Матрица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739DD7-37F4-49D8-9051-212123FF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сделать одну оговорку на тот случай, если будете читать статьи про трансформеры в будущем.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Помните, что матрица значений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раскладывается на 2 разные матрицы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down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up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принципе, вполне можно было бы реализовать это именно так, используя отдельные матрицы для каждой головы внимания. Однако в статьях и на практике, реализация немного другая.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матрицы и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up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каждой головы объединяются в одну единую матрицу, которую мы называем матрицей выхода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matrix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когда люди ссылаются на матрицу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отдельной головы внимания, они обычно имеют ввиду только первый шаг, который обозначили как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down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93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939407A-093B-471C-9362-0A8DCA34F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r="15357" b="3484"/>
          <a:stretch/>
        </p:blipFill>
        <p:spPr bwMode="auto">
          <a:xfrm>
            <a:off x="1343816" y="465323"/>
            <a:ext cx="9504367" cy="59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6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67E6F-A329-4BBC-AFE3-AB2CDBBC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2224F2-55D1-47E6-86CC-8FF18266A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129504"/>
          </a:xfrm>
        </p:spPr>
        <p:txBody>
          <a:bodyPr>
            <a:normAutofit fontScale="92500" lnSpcReduction="20000"/>
          </a:bodyPr>
          <a:lstStyle/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прошлом уроке мы видели пример того, как одно из измерений может соответствовать полу. И добавление шага по этому измерению может преобразовать существительное мужского рода в существительное женского рода. И это лишь один пример. </a:t>
            </a:r>
          </a:p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Другие измерения могут соответствовать другим аспектам значения слова.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FBA492-0149-4205-8790-58FCE88D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9386" b="1598"/>
          <a:stretch/>
        </p:blipFill>
        <p:spPr>
          <a:xfrm>
            <a:off x="1246910" y="3014354"/>
            <a:ext cx="5440972" cy="3234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25B20F-2F8E-4690-92DC-226CC42D1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r="21227" b="-233"/>
          <a:stretch/>
        </p:blipFill>
        <p:spPr>
          <a:xfrm>
            <a:off x="7042068" y="3014354"/>
            <a:ext cx="4417620" cy="3234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9318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F6B65-9D11-41BB-A596-A446B84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может пригодиться вам, если будете читать про трансформеры в других источниках.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1A6F69-855F-47A2-A4A5-52634021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Дополнительные детали для особо любопытных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Как было представлено до сих пор, векторы значений внутри головы внимания должны иметь такую же размерность, как и пространство встраивания. Это подразумевало бы взвешенное суммирование этих больших векторов в соответствии с шаблоном внимания.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Вместо этого вы можете сэкономить вычисления, выполняя взвешенные суммы на более мелких промежуточных выходах, производимых матрицами "значение-вниз". То есть внутри каждой головы используйте только матрицу "значение-вниз" для получения последовательности 128-мерных векторов. Вы берете взвешенные суммы этих с шаблоном внимания, что означает, что голова выдает один 128-мерный вектор для каждой позиции в контексте.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Затем вы могли бы умножить каждый из этих на матрицу "значение-вверх" головы, чтобы получить 12 288-мерный вектор, который можно добавить к встраиванию в этой позиции. Однако! Все эти "проекции вверх" обычно объединяются вместе (еще больше путаницы!).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Для каждой позиции в контексте вы объединяете все 128-мерные векторы, произведенные каждой головой в этой позиции, создавая большой вектор длиной (96*128). Теперь умножьте это на выходную матрицу, описанную на предыдущем слайде.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Это математически эквивалентно применению всех "проекций вверх" и сложению результатов (упражнение). Учитывая шанс, люди, увлеченные машинным обучением, любят сжимать вещи в одно матричное умножение, даже если это приходит за счет концептуальной ясности.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01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0EE9505-2C66-41ED-8B74-DA9C2E21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Итак, в прошлой главе мы видели, что данные в трансформере проходят не только через один блок внимания. Во-первых, они также проходят через другие операции, которые мы называем многослойными перцептронами. Мы поговорим о них в следующей главе.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 данные проходят через множество копий обеих этих операций. После того, как слово впитает в себя часть контекста, у него будет еще много шансов впитать в себя более уточненные смысловые особенности соседних слов.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чем дальше мы продвигаемся по сети, тем больше информации впитывают в себя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вбирая в себя все более широкую палитру различных идей. Например, веселый это текст или грустный, научная это статья или поэма, и т.д.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654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DB69881-8664-4456-8DA7-8E30C72C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85541"/>
            <a:ext cx="10353762" cy="183014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Вернемся еще раз к подсчету параметров.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-3 включает в себя 96 отдельных слоев, поэтому количество параметров, которые мы подчитали ранее, нужно еще умножить на 96.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Складываем все, получаем около 58 млрд отдельных параметров. Это конечно много, но это всего лишь 1/3 от 175 млрд. 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72C4C-0B97-4C1A-995D-6A85F374A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t="2140" r="11559" b="3061"/>
          <a:stretch/>
        </p:blipFill>
        <p:spPr bwMode="auto">
          <a:xfrm>
            <a:off x="2153392" y="2030681"/>
            <a:ext cx="7885215" cy="445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630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627799-FDA8-42F2-9172-515D0238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Поэтому, несмотря на громкие слова 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is all you need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большинство параметров находятся не в блоках внимания.</a:t>
            </a:r>
          </a:p>
          <a:p>
            <a:r>
              <a:rPr lang="ru-RU" dirty="0"/>
              <a:t>В следующей главе мы поговорим подробнее о других этих блоках, а также гораздо больше скажем о процессе обучения модели. </a:t>
            </a:r>
          </a:p>
          <a:p>
            <a:r>
              <a:rPr lang="ru-RU" dirty="0"/>
              <a:t>Также надо сказать, что механизм внимания стал успешным благодаря тому, что его обучение можно хорошо распараллелить и использовать видеокарты.</a:t>
            </a:r>
          </a:p>
          <a:p>
            <a:r>
              <a:rPr lang="ru-RU" dirty="0"/>
              <a:t>В глубоком обучении масштабирования модели имеет решающее значение, поэтому те архитектуры, которые можно распараллеливать, имеют огромное преимущество.  </a:t>
            </a:r>
          </a:p>
        </p:txBody>
      </p:sp>
    </p:spTree>
    <p:extLst>
      <p:ext uri="{BB962C8B-B14F-4D97-AF65-F5344CB8AC3E}">
        <p14:creationId xmlns:p14="http://schemas.microsoft.com/office/powerpoint/2010/main" val="70901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79D47F-7239-44DF-BB52-B94719B19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9292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91628E-7F78-42CA-963E-75A9F713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85" y="3619006"/>
            <a:ext cx="6857386" cy="3078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55DBD-D08A-4804-A57B-52458B18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Обзор эмбеддингов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49FED2-A676-4A00-9712-A383F4CD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трансформера – постепенно корректировать эти эмбеддинги таким образом, чтобы они не просто кодировали отдельные слова, но и впитывали в себя гораздо более глубокий смысл из контекста.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D80F0-1E9E-41F7-BCC8-B3498B405C41}"/>
              </a:ext>
            </a:extLst>
          </p:cNvPr>
          <p:cNvSpPr txBox="1"/>
          <p:nvPr/>
        </p:nvSpPr>
        <p:spPr>
          <a:xfrm>
            <a:off x="1258785" y="3059668"/>
            <a:ext cx="647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King doth wake tonight and takes his rouse…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74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E9EDAD-46B2-4077-9F5E-30A2F6AF9019}"/>
              </a:ext>
            </a:extLst>
          </p:cNvPr>
          <p:cNvSpPr/>
          <p:nvPr/>
        </p:nvSpPr>
        <p:spPr>
          <a:xfrm>
            <a:off x="1223158" y="2909455"/>
            <a:ext cx="3146961" cy="12944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17BB-0F06-4177-9620-CF1C9BE2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176FE-3205-4F7F-9880-FBCE4FB9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Многим людям механизм внимания в трансформере кажется очень запутанным. Так что не стоит переживать, если потребуется некоторое время, чтобы все стало понятно.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t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рассмотрим пару примеров того, какие задачи должен решать механизм внимания.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 shrew mole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mole of carbon dioxide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a biopsy of the mode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написанных здесь трех фразах слово “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означает совершенно разные вещи. Мы понимаем, что именно имеется ввиду, на основе окружающих слов.</a:t>
            </a:r>
          </a:p>
          <a:p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28F61B-C6BD-4A6E-9980-BED83CCBA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17" y="5194464"/>
            <a:ext cx="162574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1D364B1-0AE6-48DF-8B3A-21CB95C5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91" y="5217721"/>
            <a:ext cx="162574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icture background">
            <a:extLst>
              <a:ext uri="{FF2B5EF4-FFF2-40B4-BE49-F238E27FC236}">
                <a16:creationId xmlns:a16="http://schemas.microsoft.com/office/drawing/2014/main" id="{2B4C6636-90A6-4BEB-8660-F3692D00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65" y="5194464"/>
            <a:ext cx="1132101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9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DEA757-2470-4C96-A492-686B44D707B0}"/>
              </a:ext>
            </a:extLst>
          </p:cNvPr>
          <p:cNvSpPr/>
          <p:nvPr/>
        </p:nvSpPr>
        <p:spPr>
          <a:xfrm>
            <a:off x="2719449" y="3309843"/>
            <a:ext cx="368135" cy="23275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F2594-B874-4618-BC65-3C2DACB3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6473"/>
            <a:ext cx="10353762" cy="970450"/>
          </a:xfrm>
        </p:spPr>
        <p:txBody>
          <a:bodyPr/>
          <a:lstStyle/>
          <a:p>
            <a:pPr algn="l"/>
            <a:r>
              <a:rPr lang="tt-RU" dirty="0"/>
              <a:t>Мо</a:t>
            </a:r>
            <a:r>
              <a:rPr lang="ru-RU" dirty="0" err="1"/>
              <a:t>тивирующие</a:t>
            </a:r>
            <a:r>
              <a:rPr lang="ru-RU" dirty="0"/>
              <a:t>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5B83B3-FF4F-48B5-A9CA-D89E1350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082003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на первом шаге трансформера, когда мы разбиваем текст на токены, мы сначала получим для слова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одинаковый вектор во всех трех случаях. И только на следующем этапе соседние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получают шанс передавать информацию друг другу.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612C3ED-0A36-45DF-9022-769B38575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90280"/>
              </p:ext>
            </p:extLst>
          </p:nvPr>
        </p:nvGraphicFramePr>
        <p:xfrm>
          <a:off x="1061172" y="2733821"/>
          <a:ext cx="10059008" cy="271087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8756">
                  <a:extLst>
                    <a:ext uri="{9D8B030D-6E8A-4147-A177-3AD203B41FA5}">
                      <a16:colId xmlns:a16="http://schemas.microsoft.com/office/drawing/2014/main" val="827140626"/>
                    </a:ext>
                  </a:extLst>
                </a:gridCol>
                <a:gridCol w="605641">
                  <a:extLst>
                    <a:ext uri="{9D8B030D-6E8A-4147-A177-3AD203B41FA5}">
                      <a16:colId xmlns:a16="http://schemas.microsoft.com/office/drawing/2014/main" val="2005069770"/>
                    </a:ext>
                  </a:extLst>
                </a:gridCol>
                <a:gridCol w="605642">
                  <a:extLst>
                    <a:ext uri="{9D8B030D-6E8A-4147-A177-3AD203B41FA5}">
                      <a16:colId xmlns:a16="http://schemas.microsoft.com/office/drawing/2014/main" val="3510374923"/>
                    </a:ext>
                  </a:extLst>
                </a:gridCol>
                <a:gridCol w="364713">
                  <a:extLst>
                    <a:ext uri="{9D8B030D-6E8A-4147-A177-3AD203B41FA5}">
                      <a16:colId xmlns:a16="http://schemas.microsoft.com/office/drawing/2014/main" val="2143707245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562359960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3378057511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3094436317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978569054"/>
                    </a:ext>
                  </a:extLst>
                </a:gridCol>
                <a:gridCol w="766260">
                  <a:extLst>
                    <a:ext uri="{9D8B030D-6E8A-4147-A177-3AD203B41FA5}">
                      <a16:colId xmlns:a16="http://schemas.microsoft.com/office/drawing/2014/main" val="741378176"/>
                    </a:ext>
                  </a:extLst>
                </a:gridCol>
                <a:gridCol w="491116">
                  <a:extLst>
                    <a:ext uri="{9D8B030D-6E8A-4147-A177-3AD203B41FA5}">
                      <a16:colId xmlns:a16="http://schemas.microsoft.com/office/drawing/2014/main" val="3896678488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3828604688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1111284767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1243730098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2077517024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1350426010"/>
                    </a:ext>
                  </a:extLst>
                </a:gridCol>
                <a:gridCol w="628688">
                  <a:extLst>
                    <a:ext uri="{9D8B030D-6E8A-4147-A177-3AD203B41FA5}">
                      <a16:colId xmlns:a16="http://schemas.microsoft.com/office/drawing/2014/main" val="1523477975"/>
                    </a:ext>
                  </a:extLst>
                </a:gridCol>
              </a:tblGrid>
              <a:tr h="537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American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shrew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mole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mole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carbon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dioxide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Take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biopsy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mole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1989249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5.8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48481647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9783990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4533824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1353286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9.1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4041152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…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8882658"/>
                  </a:ext>
                </a:extLst>
              </a:tr>
              <a:tr h="3104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5.4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2.1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1.8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0.1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8.9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2.3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4.5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6.3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2.1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2997396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5850B5-611A-4D87-88BC-147590A1B10E}"/>
              </a:ext>
            </a:extLst>
          </p:cNvPr>
          <p:cNvSpPr/>
          <p:nvPr/>
        </p:nvSpPr>
        <p:spPr>
          <a:xfrm>
            <a:off x="4294599" y="3309842"/>
            <a:ext cx="451262" cy="23275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400B2C5-055A-4B6E-87EA-AC947D4D74D8}"/>
              </a:ext>
            </a:extLst>
          </p:cNvPr>
          <p:cNvSpPr/>
          <p:nvPr/>
        </p:nvSpPr>
        <p:spPr>
          <a:xfrm>
            <a:off x="10516976" y="3309841"/>
            <a:ext cx="451262" cy="23275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B344E23-AF14-4979-A902-29C5DE273B12}"/>
              </a:ext>
            </a:extLst>
          </p:cNvPr>
          <p:cNvSpPr txBox="1">
            <a:spLocks/>
          </p:cNvSpPr>
          <p:nvPr/>
        </p:nvSpPr>
        <p:spPr>
          <a:xfrm>
            <a:off x="1061172" y="5827707"/>
            <a:ext cx="10353762" cy="10820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пространстве </a:t>
            </a:r>
            <a:r>
              <a:rPr lang="ru-RU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эмбеддингов</a:t>
            </a:r>
            <a:r>
              <a:rPr lang="ru-RU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есть несколько разных измерений для различных значений слова «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</a:t>
            </a:r>
            <a:r>
              <a:rPr lang="ru-RU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Блок внимания вычисляет, что нужно добавить к общему </a:t>
            </a:r>
            <a:r>
              <a:rPr lang="ru-RU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эмбеддингу</a:t>
            </a:r>
            <a:r>
              <a:rPr lang="ru-RU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чтобы переместить его в одном из этих </a:t>
            </a:r>
            <a:r>
              <a:rPr lang="ru-RU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конеретных</a:t>
            </a:r>
            <a:r>
              <a:rPr lang="ru-RU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измерений, в зависимости от контекста.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556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530</TotalTime>
  <Words>5454</Words>
  <Application>Microsoft Office PowerPoint</Application>
  <PresentationFormat>Широкоэкранный</PresentationFormat>
  <Paragraphs>1480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2" baseType="lpstr">
      <vt:lpstr>-apple-system</vt:lpstr>
      <vt:lpstr>Calibri</vt:lpstr>
      <vt:lpstr>Calisto MT</vt:lpstr>
      <vt:lpstr>Cambria Math</vt:lpstr>
      <vt:lpstr>Roboto</vt:lpstr>
      <vt:lpstr>Times New Roman</vt:lpstr>
      <vt:lpstr>Wingdings 2</vt:lpstr>
      <vt:lpstr>Сланец</vt:lpstr>
      <vt:lpstr>Визуализация внимания, сердце трансформера  </vt:lpstr>
      <vt:lpstr>Обзор эмбеддингов</vt:lpstr>
      <vt:lpstr>Обзор эмбеддингов</vt:lpstr>
      <vt:lpstr>Обзор эмбеддингов</vt:lpstr>
      <vt:lpstr>Обзор эмбеддингов</vt:lpstr>
      <vt:lpstr>Обзор эмбеддингов</vt:lpstr>
      <vt:lpstr>Обзор эмбеддингов</vt:lpstr>
      <vt:lpstr>Мотивирующие примеры</vt:lpstr>
      <vt:lpstr>Мотивирующие примеры</vt:lpstr>
      <vt:lpstr>Мотивирующие примеры</vt:lpstr>
      <vt:lpstr>Мотивирующие примеры</vt:lpstr>
      <vt:lpstr>Мотивирующие примеры</vt:lpstr>
      <vt:lpstr>Мотивирующие примеры</vt:lpstr>
      <vt:lpstr>Шаблон внимания</vt:lpstr>
      <vt:lpstr>Шаблон внимания</vt:lpstr>
      <vt:lpstr>Шаблон внимания</vt:lpstr>
      <vt:lpstr>Шаблон внимания</vt:lpstr>
      <vt:lpstr>Шаблон внимания</vt:lpstr>
      <vt:lpstr>Шаблон внимания</vt:lpstr>
      <vt:lpstr>Шаблон внимания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 внимания</vt:lpstr>
      <vt:lpstr>Шаблон внимания</vt:lpstr>
      <vt:lpstr>Презентация PowerPoint</vt:lpstr>
      <vt:lpstr>Маскировка</vt:lpstr>
      <vt:lpstr>Маскировка</vt:lpstr>
      <vt:lpstr>Маскировка</vt:lpstr>
      <vt:lpstr>Размер контекста</vt:lpstr>
      <vt:lpstr>Значения (values)</vt:lpstr>
      <vt:lpstr>Значения (values)</vt:lpstr>
      <vt:lpstr>Значения (values)</vt:lpstr>
      <vt:lpstr>Значения (values)</vt:lpstr>
      <vt:lpstr>Значения (values)</vt:lpstr>
      <vt:lpstr>Значения (values)</vt:lpstr>
      <vt:lpstr>Значения (values)</vt:lpstr>
      <vt:lpstr>Конечно, мы делаем это не для одного эмбеддинга, а применяем эту же взвешенную сумму ко всем столбцам на этой картинке, создавая последовательность изменений и добавляя все эти изменения к соответствующим эмбеддингам. </vt:lpstr>
      <vt:lpstr>Подсчитываем параметры</vt:lpstr>
      <vt:lpstr>Подсчитываем параметры</vt:lpstr>
      <vt:lpstr>Подсчитываем параметры</vt:lpstr>
      <vt:lpstr>Подсчитываем параметры</vt:lpstr>
      <vt:lpstr>Подсчитываем параметры</vt:lpstr>
      <vt:lpstr>Подсчитываем параметры</vt:lpstr>
      <vt:lpstr>Подсчитываем параметры</vt:lpstr>
      <vt:lpstr>Презентация PowerPoint</vt:lpstr>
      <vt:lpstr>Подсчеты параметров</vt:lpstr>
      <vt:lpstr>Перекрестное внимание</vt:lpstr>
      <vt:lpstr>Множественные головы</vt:lpstr>
      <vt:lpstr>Презентация PowerPoint</vt:lpstr>
      <vt:lpstr>Множественные головы</vt:lpstr>
      <vt:lpstr>Множественные головы</vt:lpstr>
      <vt:lpstr>Презентация PowerPoint</vt:lpstr>
      <vt:lpstr>Презентация PowerPoint</vt:lpstr>
      <vt:lpstr>Матрица вывода</vt:lpstr>
      <vt:lpstr>Презентация PowerPoint</vt:lpstr>
      <vt:lpstr>Это может пригодиться вам, если будете читать про трансформеры в других источниках.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внимания, сердце трансформера</dc:title>
  <dc:creator>АМК</dc:creator>
  <cp:lastModifiedBy>Арабов Муллошараф Курбонович</cp:lastModifiedBy>
  <cp:revision>61</cp:revision>
  <dcterms:created xsi:type="dcterms:W3CDTF">2024-12-17T14:06:20Z</dcterms:created>
  <dcterms:modified xsi:type="dcterms:W3CDTF">2024-12-19T06:17:08Z</dcterms:modified>
</cp:coreProperties>
</file>